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88" r:id="rId1"/>
  </p:sldMasterIdLst>
  <p:sldIdLst>
    <p:sldId id="293" r:id="rId2"/>
    <p:sldId id="266" r:id="rId3"/>
    <p:sldId id="256" r:id="rId4"/>
    <p:sldId id="258" r:id="rId5"/>
    <p:sldId id="279" r:id="rId6"/>
    <p:sldId id="280" r:id="rId7"/>
    <p:sldId id="281" r:id="rId8"/>
    <p:sldId id="260" r:id="rId9"/>
    <p:sldId id="282" r:id="rId10"/>
    <p:sldId id="283" r:id="rId11"/>
    <p:sldId id="284" r:id="rId12"/>
    <p:sldId id="259" r:id="rId13"/>
    <p:sldId id="261" r:id="rId14"/>
    <p:sldId id="285" r:id="rId15"/>
    <p:sldId id="286" r:id="rId16"/>
    <p:sldId id="287" r:id="rId17"/>
    <p:sldId id="288" r:id="rId18"/>
    <p:sldId id="289" r:id="rId19"/>
    <p:sldId id="290" r:id="rId20"/>
    <p:sldId id="262" r:id="rId21"/>
    <p:sldId id="291" r:id="rId22"/>
    <p:sldId id="269" r:id="rId23"/>
    <p:sldId id="270" r:id="rId24"/>
    <p:sldId id="271" r:id="rId25"/>
    <p:sldId id="272" r:id="rId26"/>
    <p:sldId id="273" r:id="rId27"/>
    <p:sldId id="274" r:id="rId28"/>
    <p:sldId id="275" r:id="rId29"/>
    <p:sldId id="276" r:id="rId30"/>
    <p:sldId id="277" r:id="rId31"/>
    <p:sldId id="278" r:id="rId3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40" autoAdjust="0"/>
    <p:restoredTop sz="94660"/>
  </p:normalViewPr>
  <p:slideViewPr>
    <p:cSldViewPr>
      <p:cViewPr varScale="1">
        <p:scale>
          <a:sx n="66" d="100"/>
          <a:sy n="66" d="100"/>
        </p:scale>
        <p:origin x="1440" y="54"/>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 Id="rId4" Type="http://schemas.openxmlformats.org/officeDocument/2006/relationships/image" Target="../media/image15.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8.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20.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image" Target="../media/image2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25.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image" Target="../media/image28.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31.wmf"/></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fld id="{7D55969B-5225-4383-8FCA-B50E657F0AB6}" type="datetimeFigureOut">
              <a:rPr lang="ru-RU" smtClean="0"/>
              <a:pPr/>
              <a:t>пт 17.11.23</a:t>
            </a:fld>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fld id="{C9C7719E-D96F-4809-8766-10F968E0B99E}"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D55969B-5225-4383-8FCA-B50E657F0AB6}" type="datetimeFigureOut">
              <a:rPr lang="ru-RU" smtClean="0"/>
              <a:pPr/>
              <a:t>пт 17.11.23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9C7719E-D96F-4809-8766-10F968E0B99E}" type="slidenum">
              <a:rPr lang="ru-RU" smtClean="0"/>
              <a:pPr/>
              <a:t>‹#›</a:t>
            </a:fld>
            <a:endParaRPr lang="ru-RU"/>
          </a:p>
        </p:txBody>
      </p:sp>
      <p:sp>
        <p:nvSpPr>
          <p:cNvPr id="7" name="Заголовок 6"/>
          <p:cNvSpPr>
            <a:spLocks noGrp="1"/>
          </p:cNvSpPr>
          <p:nvPr>
            <p:ph type="title"/>
          </p:nvPr>
        </p:nvSpPr>
        <p:spPr/>
        <p:txBody>
          <a:bodyPr rtlCol="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7D55969B-5225-4383-8FCA-B50E657F0AB6}" type="datetimeFigureOut">
              <a:rPr lang="ru-RU" smtClean="0"/>
              <a:pPr/>
              <a:t>пт 17.11.23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9C7719E-D96F-4809-8766-10F968E0B99E}" type="slidenum">
              <a:rPr lang="ru-RU" smtClean="0"/>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7D55969B-5225-4383-8FCA-B50E657F0AB6}" type="datetimeFigureOut">
              <a:rPr lang="ru-RU" smtClean="0"/>
              <a:pPr/>
              <a:t>пт 17.11.23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9C7719E-D96F-4809-8766-10F968E0B99E}" type="slidenum">
              <a:rPr lang="ru-RU" smtClean="0"/>
              <a:pPr/>
              <a:t>‹#›</a:t>
            </a:fld>
            <a:endParaRPr lang="ru-RU"/>
          </a:p>
        </p:txBody>
      </p:sp>
      <p:sp>
        <p:nvSpPr>
          <p:cNvPr id="8" name="Заголовок 7"/>
          <p:cNvSpPr>
            <a:spLocks noGrp="1"/>
          </p:cNvSpPr>
          <p:nvPr>
            <p:ph type="title"/>
          </p:nvPr>
        </p:nvSpPr>
        <p:spPr/>
        <p:txBody>
          <a:bodyPr rtlCol="0"/>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7D55969B-5225-4383-8FCA-B50E657F0AB6}" type="datetimeFigureOut">
              <a:rPr lang="ru-RU" smtClean="0"/>
              <a:pPr/>
              <a:t>пт 17.11.23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9C7719E-D96F-4809-8766-10F968E0B99E}"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7D55969B-5225-4383-8FCA-B50E657F0AB6}" type="datetimeFigureOut">
              <a:rPr lang="ru-RU" smtClean="0"/>
              <a:pPr/>
              <a:t>пт 17.11.23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9C7719E-D96F-4809-8766-10F968E0B99E}" type="slidenum">
              <a:rPr lang="ru-RU" smtClean="0"/>
              <a:pPr/>
              <a:t>‹#›</a:t>
            </a:fld>
            <a:endParaRPr lang="ru-RU"/>
          </a:p>
        </p:txBody>
      </p:sp>
      <p:sp>
        <p:nvSpPr>
          <p:cNvPr id="6" name="Заголовок 5"/>
          <p:cNvSpPr>
            <a:spLocks noGrp="1"/>
          </p:cNvSpPr>
          <p:nvPr>
            <p:ph type="title"/>
          </p:nvPr>
        </p:nvSpPr>
        <p:spPr/>
        <p:txBody>
          <a:bodyPr rtlCol="0"/>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D55969B-5225-4383-8FCA-B50E657F0AB6}" type="datetimeFigureOut">
              <a:rPr lang="ru-RU" smtClean="0"/>
              <a:pPr/>
              <a:t>пт 17.11.23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9C7719E-D96F-4809-8766-10F968E0B99E}"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p>
            <a:fld id="{7D55969B-5225-4383-8FCA-B50E657F0AB6}" type="datetimeFigureOut">
              <a:rPr lang="ru-RU" smtClean="0"/>
              <a:pPr/>
              <a:t>пт 17.11.23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9C7719E-D96F-4809-8766-10F968E0B99E}"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fld id="{7D55969B-5225-4383-8FCA-B50E657F0AB6}" type="datetimeFigureOut">
              <a:rPr lang="ru-RU" smtClean="0"/>
              <a:pPr/>
              <a:t>пт 17.11.23</a:t>
            </a:fld>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fld id="{C9C7719E-D96F-4809-8766-10F968E0B99E}" type="slidenum">
              <a:rPr lang="ru-RU" smtClean="0"/>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D55969B-5225-4383-8FCA-B50E657F0AB6}" type="datetimeFigureOut">
              <a:rPr lang="ru-RU" smtClean="0"/>
              <a:pPr/>
              <a:t>пт 17.11.23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9C7719E-D96F-4809-8766-10F968E0B99E}"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7D55969B-5225-4383-8FCA-B50E657F0AB6}" type="datetimeFigureOut">
              <a:rPr lang="ru-RU" smtClean="0"/>
              <a:pPr/>
              <a:t>пт 17.11.23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9C7719E-D96F-4809-8766-10F968E0B99E}"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D55969B-5225-4383-8FCA-B50E657F0AB6}" type="datetimeFigureOut">
              <a:rPr lang="ru-RU" smtClean="0"/>
              <a:pPr/>
              <a:t>пт 17.11.23</a:t>
            </a:fld>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C9C7719E-D96F-4809-8766-10F968E0B99E}"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hyperlink" Target="http://images.reklama.com.ua/2011-10-05/1161199/photos0-800x600.jpeg" TargetMode="Externa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6.wmf"/></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1.wmf"/><Relationship Id="rId5" Type="http://schemas.openxmlformats.org/officeDocument/2006/relationships/oleObject" Target="../embeddings/oleObject3.bin"/><Relationship Id="rId4" Type="http://schemas.openxmlformats.org/officeDocument/2006/relationships/image" Target="../media/image10.wmf"/></Relationships>
</file>

<file path=ppt/slides/_rels/slide15.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4.bin"/><Relationship Id="rId7"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3.wmf"/><Relationship Id="rId5" Type="http://schemas.openxmlformats.org/officeDocument/2006/relationships/oleObject" Target="../embeddings/oleObject5.bin"/><Relationship Id="rId10" Type="http://schemas.openxmlformats.org/officeDocument/2006/relationships/image" Target="../media/image15.wmf"/><Relationship Id="rId4" Type="http://schemas.openxmlformats.org/officeDocument/2006/relationships/image" Target="../media/image12.wmf"/><Relationship Id="rId9" Type="http://schemas.openxmlformats.org/officeDocument/2006/relationships/oleObject" Target="../embeddings/oleObject7.bin"/></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17.wmf"/><Relationship Id="rId5" Type="http://schemas.openxmlformats.org/officeDocument/2006/relationships/oleObject" Target="../embeddings/oleObject9.bin"/><Relationship Id="rId4" Type="http://schemas.openxmlformats.org/officeDocument/2006/relationships/image" Target="../media/image16.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0.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18.wmf"/></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20.wmf"/></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image" Target="../media/image22.wmf"/><Relationship Id="rId5" Type="http://schemas.openxmlformats.org/officeDocument/2006/relationships/oleObject" Target="../embeddings/oleObject13.bin"/><Relationship Id="rId4" Type="http://schemas.openxmlformats.org/officeDocument/2006/relationships/image" Target="../media/image21.wmf"/></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image" Target="../media/image23.wmf"/></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image" Target="../media/image24.wmf"/></Relationships>
</file>

<file path=ppt/slides/_rels/slide25.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oleObject" Target="../embeddings/oleObject16.bin"/><Relationship Id="rId7" Type="http://schemas.openxmlformats.org/officeDocument/2006/relationships/oleObject" Target="../embeddings/oleObject18.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image" Target="../media/image26.wmf"/><Relationship Id="rId5" Type="http://schemas.openxmlformats.org/officeDocument/2006/relationships/oleObject" Target="../embeddings/oleObject17.bin"/><Relationship Id="rId4" Type="http://schemas.openxmlformats.org/officeDocument/2006/relationships/image" Target="../media/image25.w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29.wmf"/><Relationship Id="rId5" Type="http://schemas.openxmlformats.org/officeDocument/2006/relationships/oleObject" Target="../embeddings/oleObject20.bin"/><Relationship Id="rId4" Type="http://schemas.openxmlformats.org/officeDocument/2006/relationships/image" Target="../media/image28.wmf"/></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21.bin"/><Relationship Id="rId2" Type="http://schemas.openxmlformats.org/officeDocument/2006/relationships/slideLayout" Target="../slideLayouts/slideLayout2.xml"/><Relationship Id="rId1" Type="http://schemas.openxmlformats.org/officeDocument/2006/relationships/vmlDrawing" Target="../drawings/vmlDrawing12.vml"/><Relationship Id="rId4" Type="http://schemas.openxmlformats.org/officeDocument/2006/relationships/image" Target="../media/image30.wmf"/></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22.bin"/><Relationship Id="rId2" Type="http://schemas.openxmlformats.org/officeDocument/2006/relationships/slideLayout" Target="../slideLayouts/slideLayout2.xml"/><Relationship Id="rId1" Type="http://schemas.openxmlformats.org/officeDocument/2006/relationships/vmlDrawing" Target="../drawings/vmlDrawing13.vml"/><Relationship Id="rId4" Type="http://schemas.openxmlformats.org/officeDocument/2006/relationships/image" Target="../media/image31.w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00"/>
          <p:cNvGrpSpPr>
            <a:grpSpLocks/>
          </p:cNvGrpSpPr>
          <p:nvPr/>
        </p:nvGrpSpPr>
        <p:grpSpPr bwMode="auto">
          <a:xfrm>
            <a:off x="419669" y="1214754"/>
            <a:ext cx="8526439" cy="4647812"/>
            <a:chOff x="302" y="184"/>
            <a:chExt cx="18711" cy="10307"/>
          </a:xfrm>
        </p:grpSpPr>
        <p:sp>
          <p:nvSpPr>
            <p:cNvPr id="3" name="Rectangle 128"/>
            <p:cNvSpPr>
              <a:spLocks noChangeArrowheads="1"/>
            </p:cNvSpPr>
            <p:nvPr/>
          </p:nvSpPr>
          <p:spPr bwMode="auto">
            <a:xfrm>
              <a:off x="302" y="184"/>
              <a:ext cx="18711" cy="10205"/>
            </a:xfrm>
            <a:prstGeom prst="rect">
              <a:avLst/>
            </a:prstGeom>
            <a:solidFill>
              <a:srgbClr val="DCE6F2"/>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68580" tIns="34290" rIns="68580" bIns="34290" anchor="t" anchorCtr="0" upright="1">
              <a:noAutofit/>
            </a:bodyPr>
            <a:lstStyle/>
            <a:p>
              <a:endParaRPr lang="ru-RU" sz="1350"/>
            </a:p>
          </p:txBody>
        </p:sp>
        <p:sp>
          <p:nvSpPr>
            <p:cNvPr id="5" name="Rectangle 126"/>
            <p:cNvSpPr>
              <a:spLocks noChangeArrowheads="1"/>
            </p:cNvSpPr>
            <p:nvPr/>
          </p:nvSpPr>
          <p:spPr bwMode="auto">
            <a:xfrm>
              <a:off x="303" y="188"/>
              <a:ext cx="4505" cy="3953"/>
            </a:xfrm>
            <a:prstGeom prst="rect">
              <a:avLst/>
            </a:prstGeom>
            <a:noFill/>
            <a:ln w="25908">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pic>
          <p:nvPicPr>
            <p:cNvPr id="17" name="Picture 1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65" y="6470"/>
              <a:ext cx="4229" cy="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Freeform 112"/>
            <p:cNvSpPr>
              <a:spLocks/>
            </p:cNvSpPr>
            <p:nvPr/>
          </p:nvSpPr>
          <p:spPr bwMode="auto">
            <a:xfrm>
              <a:off x="5542" y="2581"/>
              <a:ext cx="2019" cy="1658"/>
            </a:xfrm>
            <a:custGeom>
              <a:avLst/>
              <a:gdLst>
                <a:gd name="T0" fmla="+- 0 7561 5543"/>
                <a:gd name="T1" fmla="*/ T0 w 2019"/>
                <a:gd name="T2" fmla="+- 0 2224 2224"/>
                <a:gd name="T3" fmla="*/ 2224 h 2016"/>
                <a:gd name="T4" fmla="+- 0 5543 5543"/>
                <a:gd name="T5" fmla="*/ T4 w 2019"/>
                <a:gd name="T6" fmla="+- 0 2224 2224"/>
                <a:gd name="T7" fmla="*/ 2224 h 2016"/>
                <a:gd name="T8" fmla="+- 0 5543 5543"/>
                <a:gd name="T9" fmla="*/ T8 w 2019"/>
                <a:gd name="T10" fmla="+- 0 4240 2224"/>
                <a:gd name="T11" fmla="*/ 4240 h 2016"/>
                <a:gd name="T12" fmla="+- 0 6062 5543"/>
                <a:gd name="T13" fmla="*/ T12 w 2019"/>
                <a:gd name="T14" fmla="+- 0 3721 2224"/>
                <a:gd name="T15" fmla="*/ 3721 h 2016"/>
                <a:gd name="T16" fmla="+- 0 6062 5543"/>
                <a:gd name="T17" fmla="*/ T16 w 2019"/>
                <a:gd name="T18" fmla="+- 0 2743 2224"/>
                <a:gd name="T19" fmla="*/ 2743 h 2016"/>
                <a:gd name="T20" fmla="+- 0 7041 5543"/>
                <a:gd name="T21" fmla="*/ T20 w 2019"/>
                <a:gd name="T22" fmla="+- 0 2743 2224"/>
                <a:gd name="T23" fmla="*/ 2743 h 2016"/>
                <a:gd name="T24" fmla="+- 0 7561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2018" y="0"/>
                  </a:moveTo>
                  <a:lnTo>
                    <a:pt x="0" y="0"/>
                  </a:lnTo>
                  <a:lnTo>
                    <a:pt x="0" y="2016"/>
                  </a:lnTo>
                  <a:lnTo>
                    <a:pt x="519" y="1497"/>
                  </a:lnTo>
                  <a:lnTo>
                    <a:pt x="519" y="519"/>
                  </a:lnTo>
                  <a:lnTo>
                    <a:pt x="1498" y="519"/>
                  </a:lnTo>
                  <a:lnTo>
                    <a:pt x="2018" y="0"/>
                  </a:lnTo>
                  <a:close/>
                </a:path>
              </a:pathLst>
            </a:custGeom>
            <a:solidFill>
              <a:srgbClr val="4BACC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68580" tIns="34290" rIns="68580" bIns="34290" anchor="t" anchorCtr="0" upright="1">
              <a:noAutofit/>
            </a:bodyPr>
            <a:lstStyle/>
            <a:p>
              <a:endParaRPr lang="ru-RU" sz="1350"/>
            </a:p>
          </p:txBody>
        </p:sp>
        <p:sp>
          <p:nvSpPr>
            <p:cNvPr id="20" name="Freeform 111"/>
            <p:cNvSpPr>
              <a:spLocks/>
            </p:cNvSpPr>
            <p:nvPr/>
          </p:nvSpPr>
          <p:spPr bwMode="auto">
            <a:xfrm>
              <a:off x="5542" y="2223"/>
              <a:ext cx="2019" cy="2016"/>
            </a:xfrm>
            <a:custGeom>
              <a:avLst/>
              <a:gdLst>
                <a:gd name="T0" fmla="+- 0 5543 5543"/>
                <a:gd name="T1" fmla="*/ T0 w 2019"/>
                <a:gd name="T2" fmla="+- 0 2224 2224"/>
                <a:gd name="T3" fmla="*/ 2224 h 2016"/>
                <a:gd name="T4" fmla="+- 0 7561 5543"/>
                <a:gd name="T5" fmla="*/ T4 w 2019"/>
                <a:gd name="T6" fmla="+- 0 2224 2224"/>
                <a:gd name="T7" fmla="*/ 2224 h 2016"/>
                <a:gd name="T8" fmla="+- 0 7041 5543"/>
                <a:gd name="T9" fmla="*/ T8 w 2019"/>
                <a:gd name="T10" fmla="+- 0 2743 2224"/>
                <a:gd name="T11" fmla="*/ 2743 h 2016"/>
                <a:gd name="T12" fmla="+- 0 6062 5543"/>
                <a:gd name="T13" fmla="*/ T12 w 2019"/>
                <a:gd name="T14" fmla="+- 0 2743 2224"/>
                <a:gd name="T15" fmla="*/ 2743 h 2016"/>
                <a:gd name="T16" fmla="+- 0 6062 5543"/>
                <a:gd name="T17" fmla="*/ T16 w 2019"/>
                <a:gd name="T18" fmla="+- 0 3721 2224"/>
                <a:gd name="T19" fmla="*/ 3721 h 2016"/>
                <a:gd name="T20" fmla="+- 0 5543 5543"/>
                <a:gd name="T21" fmla="*/ T20 w 2019"/>
                <a:gd name="T22" fmla="+- 0 4240 2224"/>
                <a:gd name="T23" fmla="*/ 4240 h 2016"/>
                <a:gd name="T24" fmla="+- 0 5543 5543"/>
                <a:gd name="T25" fmla="*/ T24 w 2019"/>
                <a:gd name="T26" fmla="+- 0 2224 2224"/>
                <a:gd name="T27" fmla="*/ 2224 h 2016"/>
              </a:gdLst>
              <a:ahLst/>
              <a:cxnLst>
                <a:cxn ang="0">
                  <a:pos x="T1" y="T3"/>
                </a:cxn>
                <a:cxn ang="0">
                  <a:pos x="T5" y="T7"/>
                </a:cxn>
                <a:cxn ang="0">
                  <a:pos x="T9" y="T11"/>
                </a:cxn>
                <a:cxn ang="0">
                  <a:pos x="T13" y="T15"/>
                </a:cxn>
                <a:cxn ang="0">
                  <a:pos x="T17" y="T19"/>
                </a:cxn>
                <a:cxn ang="0">
                  <a:pos x="T21" y="T23"/>
                </a:cxn>
                <a:cxn ang="0">
                  <a:pos x="T25" y="T27"/>
                </a:cxn>
              </a:cxnLst>
              <a:rect l="0" t="0" r="r" b="b"/>
              <a:pathLst>
                <a:path w="2019" h="2016">
                  <a:moveTo>
                    <a:pt x="0" y="0"/>
                  </a:moveTo>
                  <a:lnTo>
                    <a:pt x="2018" y="0"/>
                  </a:lnTo>
                  <a:lnTo>
                    <a:pt x="1498" y="519"/>
                  </a:lnTo>
                  <a:lnTo>
                    <a:pt x="519" y="519"/>
                  </a:lnTo>
                  <a:lnTo>
                    <a:pt x="519" y="1497"/>
                  </a:lnTo>
                  <a:lnTo>
                    <a:pt x="0" y="2016"/>
                  </a:lnTo>
                  <a:lnTo>
                    <a:pt x="0"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sp>
          <p:nvSpPr>
            <p:cNvPr id="21" name="Freeform 110"/>
            <p:cNvSpPr>
              <a:spLocks/>
            </p:cNvSpPr>
            <p:nvPr/>
          </p:nvSpPr>
          <p:spPr bwMode="auto">
            <a:xfrm>
              <a:off x="16623" y="2581"/>
              <a:ext cx="2019" cy="1764"/>
            </a:xfrm>
            <a:custGeom>
              <a:avLst/>
              <a:gdLst>
                <a:gd name="T0" fmla="+- 0 18642 16624"/>
                <a:gd name="T1" fmla="*/ T0 w 2019"/>
                <a:gd name="T2" fmla="+- 0 2327 2327"/>
                <a:gd name="T3" fmla="*/ 2327 h 2019"/>
                <a:gd name="T4" fmla="+- 0 16624 16624"/>
                <a:gd name="T5" fmla="*/ T4 w 2019"/>
                <a:gd name="T6" fmla="+- 0 2327 2327"/>
                <a:gd name="T7" fmla="*/ 2327 h 2019"/>
                <a:gd name="T8" fmla="+- 0 17144 16624"/>
                <a:gd name="T9" fmla="*/ T8 w 2019"/>
                <a:gd name="T10" fmla="+- 0 2847 2327"/>
                <a:gd name="T11" fmla="*/ 2847 h 2019"/>
                <a:gd name="T12" fmla="+- 0 18122 16624"/>
                <a:gd name="T13" fmla="*/ T12 w 2019"/>
                <a:gd name="T14" fmla="+- 0 2847 2327"/>
                <a:gd name="T15" fmla="*/ 2847 h 2019"/>
                <a:gd name="T16" fmla="+- 0 18122 16624"/>
                <a:gd name="T17" fmla="*/ T16 w 2019"/>
                <a:gd name="T18" fmla="+- 0 3825 2327"/>
                <a:gd name="T19" fmla="*/ 3825 h 2019"/>
                <a:gd name="T20" fmla="+- 0 18642 16624"/>
                <a:gd name="T21" fmla="*/ T20 w 2019"/>
                <a:gd name="T22" fmla="+- 0 4345 2327"/>
                <a:gd name="T23" fmla="*/ 4345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0" y="0"/>
                  </a:lnTo>
                  <a:lnTo>
                    <a:pt x="520" y="520"/>
                  </a:lnTo>
                  <a:lnTo>
                    <a:pt x="1498" y="520"/>
                  </a:lnTo>
                  <a:lnTo>
                    <a:pt x="1498" y="1498"/>
                  </a:lnTo>
                  <a:lnTo>
                    <a:pt x="2018" y="2018"/>
                  </a:lnTo>
                  <a:lnTo>
                    <a:pt x="2018" y="0"/>
                  </a:lnTo>
                  <a:close/>
                </a:path>
              </a:pathLst>
            </a:custGeom>
            <a:solidFill>
              <a:srgbClr val="47D87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68580" tIns="34290" rIns="68580" bIns="34290" anchor="t" anchorCtr="0" upright="1">
              <a:noAutofit/>
            </a:bodyPr>
            <a:lstStyle/>
            <a:p>
              <a:endParaRPr lang="ru-RU" sz="1350"/>
            </a:p>
          </p:txBody>
        </p:sp>
        <p:sp>
          <p:nvSpPr>
            <p:cNvPr id="22" name="Freeform 109"/>
            <p:cNvSpPr>
              <a:spLocks/>
            </p:cNvSpPr>
            <p:nvPr/>
          </p:nvSpPr>
          <p:spPr bwMode="auto">
            <a:xfrm>
              <a:off x="16623" y="2326"/>
              <a:ext cx="2019" cy="2019"/>
            </a:xfrm>
            <a:custGeom>
              <a:avLst/>
              <a:gdLst>
                <a:gd name="T0" fmla="+- 0 18642 16624"/>
                <a:gd name="T1" fmla="*/ T0 w 2019"/>
                <a:gd name="T2" fmla="+- 0 2327 2327"/>
                <a:gd name="T3" fmla="*/ 2327 h 2019"/>
                <a:gd name="T4" fmla="+- 0 18642 16624"/>
                <a:gd name="T5" fmla="*/ T4 w 2019"/>
                <a:gd name="T6" fmla="+- 0 4345 2327"/>
                <a:gd name="T7" fmla="*/ 4345 h 2019"/>
                <a:gd name="T8" fmla="+- 0 18122 16624"/>
                <a:gd name="T9" fmla="*/ T8 w 2019"/>
                <a:gd name="T10" fmla="+- 0 3825 2327"/>
                <a:gd name="T11" fmla="*/ 3825 h 2019"/>
                <a:gd name="T12" fmla="+- 0 18122 16624"/>
                <a:gd name="T13" fmla="*/ T12 w 2019"/>
                <a:gd name="T14" fmla="+- 0 2847 2327"/>
                <a:gd name="T15" fmla="*/ 2847 h 2019"/>
                <a:gd name="T16" fmla="+- 0 17144 16624"/>
                <a:gd name="T17" fmla="*/ T16 w 2019"/>
                <a:gd name="T18" fmla="+- 0 2847 2327"/>
                <a:gd name="T19" fmla="*/ 2847 h 2019"/>
                <a:gd name="T20" fmla="+- 0 16624 16624"/>
                <a:gd name="T21" fmla="*/ T20 w 2019"/>
                <a:gd name="T22" fmla="+- 0 2327 2327"/>
                <a:gd name="T23" fmla="*/ 2327 h 2019"/>
                <a:gd name="T24" fmla="+- 0 18642 16624"/>
                <a:gd name="T25" fmla="*/ T24 w 2019"/>
                <a:gd name="T26" fmla="+- 0 2327 2327"/>
                <a:gd name="T27" fmla="*/ 2327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2018" y="2018"/>
                  </a:lnTo>
                  <a:lnTo>
                    <a:pt x="1498" y="1498"/>
                  </a:lnTo>
                  <a:lnTo>
                    <a:pt x="1498" y="520"/>
                  </a:lnTo>
                  <a:lnTo>
                    <a:pt x="520" y="520"/>
                  </a:lnTo>
                  <a:lnTo>
                    <a:pt x="0" y="0"/>
                  </a:lnTo>
                  <a:lnTo>
                    <a:pt x="2018" y="0"/>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sp>
          <p:nvSpPr>
            <p:cNvPr id="23" name="Freeform 108"/>
            <p:cNvSpPr>
              <a:spLocks/>
            </p:cNvSpPr>
            <p:nvPr/>
          </p:nvSpPr>
          <p:spPr bwMode="auto">
            <a:xfrm>
              <a:off x="5658" y="8298"/>
              <a:ext cx="2016" cy="2019"/>
            </a:xfrm>
            <a:custGeom>
              <a:avLst/>
              <a:gdLst>
                <a:gd name="T0" fmla="+- 0 5658 5658"/>
                <a:gd name="T1" fmla="*/ T0 w 2016"/>
                <a:gd name="T2" fmla="+- 0 8298 8298"/>
                <a:gd name="T3" fmla="*/ 8298 h 2019"/>
                <a:gd name="T4" fmla="+- 0 5658 5658"/>
                <a:gd name="T5" fmla="*/ T4 w 2016"/>
                <a:gd name="T6" fmla="+- 0 10316 8298"/>
                <a:gd name="T7" fmla="*/ 10316 h 2019"/>
                <a:gd name="T8" fmla="+- 0 7674 5658"/>
                <a:gd name="T9" fmla="*/ T8 w 2016"/>
                <a:gd name="T10" fmla="+- 0 10316 8298"/>
                <a:gd name="T11" fmla="*/ 10316 h 2019"/>
                <a:gd name="T12" fmla="+- 0 7155 5658"/>
                <a:gd name="T13" fmla="*/ T12 w 2016"/>
                <a:gd name="T14" fmla="+- 0 9797 8298"/>
                <a:gd name="T15" fmla="*/ 9797 h 2019"/>
                <a:gd name="T16" fmla="+- 0 6178 5658"/>
                <a:gd name="T17" fmla="*/ T16 w 2016"/>
                <a:gd name="T18" fmla="+- 0 9797 8298"/>
                <a:gd name="T19" fmla="*/ 9797 h 2019"/>
                <a:gd name="T20" fmla="+- 0 6178 5658"/>
                <a:gd name="T21" fmla="*/ T20 w 2016"/>
                <a:gd name="T22" fmla="+- 0 8818 8298"/>
                <a:gd name="T23" fmla="*/ 8818 h 2019"/>
                <a:gd name="T24" fmla="+- 0 5658 5658"/>
                <a:gd name="T25" fmla="*/ T24 w 2016"/>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0"/>
                  </a:moveTo>
                  <a:lnTo>
                    <a:pt x="0" y="2018"/>
                  </a:lnTo>
                  <a:lnTo>
                    <a:pt x="2016" y="2018"/>
                  </a:lnTo>
                  <a:lnTo>
                    <a:pt x="1497" y="1499"/>
                  </a:lnTo>
                  <a:lnTo>
                    <a:pt x="520" y="1499"/>
                  </a:lnTo>
                  <a:lnTo>
                    <a:pt x="520" y="520"/>
                  </a:lnTo>
                  <a:lnTo>
                    <a:pt x="0" y="0"/>
                  </a:lnTo>
                  <a:close/>
                </a:path>
              </a:pathLst>
            </a:custGeom>
            <a:solidFill>
              <a:srgbClr val="ACE9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68580" tIns="34290" rIns="68580" bIns="34290" anchor="t" anchorCtr="0" upright="1">
              <a:noAutofit/>
            </a:bodyPr>
            <a:lstStyle/>
            <a:p>
              <a:endParaRPr lang="ru-RU" sz="1350"/>
            </a:p>
          </p:txBody>
        </p:sp>
        <p:sp>
          <p:nvSpPr>
            <p:cNvPr id="24" name="Freeform 107"/>
            <p:cNvSpPr>
              <a:spLocks/>
            </p:cNvSpPr>
            <p:nvPr/>
          </p:nvSpPr>
          <p:spPr bwMode="auto">
            <a:xfrm>
              <a:off x="5658" y="8298"/>
              <a:ext cx="2016" cy="2019"/>
            </a:xfrm>
            <a:custGeom>
              <a:avLst/>
              <a:gdLst>
                <a:gd name="T0" fmla="+- 0 5658 5658"/>
                <a:gd name="T1" fmla="*/ T0 w 2016"/>
                <a:gd name="T2" fmla="+- 0 10316 8298"/>
                <a:gd name="T3" fmla="*/ 10316 h 2019"/>
                <a:gd name="T4" fmla="+- 0 5658 5658"/>
                <a:gd name="T5" fmla="*/ T4 w 2016"/>
                <a:gd name="T6" fmla="+- 0 8298 8298"/>
                <a:gd name="T7" fmla="*/ 8298 h 2019"/>
                <a:gd name="T8" fmla="+- 0 6178 5658"/>
                <a:gd name="T9" fmla="*/ T8 w 2016"/>
                <a:gd name="T10" fmla="+- 0 8818 8298"/>
                <a:gd name="T11" fmla="*/ 8818 h 2019"/>
                <a:gd name="T12" fmla="+- 0 6178 5658"/>
                <a:gd name="T13" fmla="*/ T12 w 2016"/>
                <a:gd name="T14" fmla="+- 0 9797 8298"/>
                <a:gd name="T15" fmla="*/ 9797 h 2019"/>
                <a:gd name="T16" fmla="+- 0 7155 5658"/>
                <a:gd name="T17" fmla="*/ T16 w 2016"/>
                <a:gd name="T18" fmla="+- 0 9797 8298"/>
                <a:gd name="T19" fmla="*/ 9797 h 2019"/>
                <a:gd name="T20" fmla="+- 0 7674 5658"/>
                <a:gd name="T21" fmla="*/ T20 w 2016"/>
                <a:gd name="T22" fmla="+- 0 10316 8298"/>
                <a:gd name="T23" fmla="*/ 10316 h 2019"/>
                <a:gd name="T24" fmla="+- 0 5658 5658"/>
                <a:gd name="T25" fmla="*/ T24 w 2016"/>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6" h="2019">
                  <a:moveTo>
                    <a:pt x="0" y="2018"/>
                  </a:moveTo>
                  <a:lnTo>
                    <a:pt x="0" y="0"/>
                  </a:lnTo>
                  <a:lnTo>
                    <a:pt x="520" y="520"/>
                  </a:lnTo>
                  <a:lnTo>
                    <a:pt x="520" y="1499"/>
                  </a:lnTo>
                  <a:lnTo>
                    <a:pt x="1497" y="1499"/>
                  </a:lnTo>
                  <a:lnTo>
                    <a:pt x="2016" y="2018"/>
                  </a:lnTo>
                  <a:lnTo>
                    <a:pt x="0"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sp>
          <p:nvSpPr>
            <p:cNvPr id="25" name="Freeform 106"/>
            <p:cNvSpPr>
              <a:spLocks/>
            </p:cNvSpPr>
            <p:nvPr/>
          </p:nvSpPr>
          <p:spPr bwMode="auto">
            <a:xfrm>
              <a:off x="16623" y="8298"/>
              <a:ext cx="2019" cy="2019"/>
            </a:xfrm>
            <a:custGeom>
              <a:avLst/>
              <a:gdLst>
                <a:gd name="T0" fmla="+- 0 18642 16624"/>
                <a:gd name="T1" fmla="*/ T0 w 2019"/>
                <a:gd name="T2" fmla="+- 0 8298 8298"/>
                <a:gd name="T3" fmla="*/ 8298 h 2019"/>
                <a:gd name="T4" fmla="+- 0 18122 16624"/>
                <a:gd name="T5" fmla="*/ T4 w 2019"/>
                <a:gd name="T6" fmla="+- 0 8818 8298"/>
                <a:gd name="T7" fmla="*/ 8818 h 2019"/>
                <a:gd name="T8" fmla="+- 0 18122 16624"/>
                <a:gd name="T9" fmla="*/ T8 w 2019"/>
                <a:gd name="T10" fmla="+- 0 9796 8298"/>
                <a:gd name="T11" fmla="*/ 9796 h 2019"/>
                <a:gd name="T12" fmla="+- 0 17144 16624"/>
                <a:gd name="T13" fmla="*/ T12 w 2019"/>
                <a:gd name="T14" fmla="+- 0 9796 8298"/>
                <a:gd name="T15" fmla="*/ 9796 h 2019"/>
                <a:gd name="T16" fmla="+- 0 16624 16624"/>
                <a:gd name="T17" fmla="*/ T16 w 2019"/>
                <a:gd name="T18" fmla="+- 0 10316 8298"/>
                <a:gd name="T19" fmla="*/ 10316 h 2019"/>
                <a:gd name="T20" fmla="+- 0 18642 16624"/>
                <a:gd name="T21" fmla="*/ T20 w 2019"/>
                <a:gd name="T22" fmla="+- 0 10316 8298"/>
                <a:gd name="T23" fmla="*/ 10316 h 2019"/>
                <a:gd name="T24" fmla="+- 0 18642 16624"/>
                <a:gd name="T25" fmla="*/ T24 w 2019"/>
                <a:gd name="T26" fmla="+- 0 8298 8298"/>
                <a:gd name="T27" fmla="*/ 8298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0"/>
                  </a:moveTo>
                  <a:lnTo>
                    <a:pt x="1498" y="520"/>
                  </a:lnTo>
                  <a:lnTo>
                    <a:pt x="1498" y="1498"/>
                  </a:lnTo>
                  <a:lnTo>
                    <a:pt x="520" y="1498"/>
                  </a:lnTo>
                  <a:lnTo>
                    <a:pt x="0" y="2018"/>
                  </a:lnTo>
                  <a:lnTo>
                    <a:pt x="2018" y="2018"/>
                  </a:lnTo>
                  <a:lnTo>
                    <a:pt x="2018" y="0"/>
                  </a:lnTo>
                  <a:close/>
                </a:path>
              </a:pathLst>
            </a:custGeom>
            <a:solidFill>
              <a:srgbClr val="F79646"/>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68580" tIns="34290" rIns="68580" bIns="34290" anchor="t" anchorCtr="0" upright="1">
              <a:noAutofit/>
            </a:bodyPr>
            <a:lstStyle/>
            <a:p>
              <a:endParaRPr lang="ru-RU" sz="1350"/>
            </a:p>
          </p:txBody>
        </p:sp>
        <p:sp>
          <p:nvSpPr>
            <p:cNvPr id="26" name="Freeform 105"/>
            <p:cNvSpPr>
              <a:spLocks/>
            </p:cNvSpPr>
            <p:nvPr/>
          </p:nvSpPr>
          <p:spPr bwMode="auto">
            <a:xfrm>
              <a:off x="16623" y="8298"/>
              <a:ext cx="2019" cy="2019"/>
            </a:xfrm>
            <a:custGeom>
              <a:avLst/>
              <a:gdLst>
                <a:gd name="T0" fmla="+- 0 18642 16624"/>
                <a:gd name="T1" fmla="*/ T0 w 2019"/>
                <a:gd name="T2" fmla="+- 0 10316 8298"/>
                <a:gd name="T3" fmla="*/ 10316 h 2019"/>
                <a:gd name="T4" fmla="+- 0 16624 16624"/>
                <a:gd name="T5" fmla="*/ T4 w 2019"/>
                <a:gd name="T6" fmla="+- 0 10316 8298"/>
                <a:gd name="T7" fmla="*/ 10316 h 2019"/>
                <a:gd name="T8" fmla="+- 0 17144 16624"/>
                <a:gd name="T9" fmla="*/ T8 w 2019"/>
                <a:gd name="T10" fmla="+- 0 9796 8298"/>
                <a:gd name="T11" fmla="*/ 9796 h 2019"/>
                <a:gd name="T12" fmla="+- 0 18122 16624"/>
                <a:gd name="T13" fmla="*/ T12 w 2019"/>
                <a:gd name="T14" fmla="+- 0 9796 8298"/>
                <a:gd name="T15" fmla="*/ 9796 h 2019"/>
                <a:gd name="T16" fmla="+- 0 18122 16624"/>
                <a:gd name="T17" fmla="*/ T16 w 2019"/>
                <a:gd name="T18" fmla="+- 0 8818 8298"/>
                <a:gd name="T19" fmla="*/ 8818 h 2019"/>
                <a:gd name="T20" fmla="+- 0 18642 16624"/>
                <a:gd name="T21" fmla="*/ T20 w 2019"/>
                <a:gd name="T22" fmla="+- 0 8298 8298"/>
                <a:gd name="T23" fmla="*/ 8298 h 2019"/>
                <a:gd name="T24" fmla="+- 0 18642 16624"/>
                <a:gd name="T25" fmla="*/ T24 w 2019"/>
                <a:gd name="T26" fmla="+- 0 10316 8298"/>
                <a:gd name="T27" fmla="*/ 10316 h 2019"/>
              </a:gdLst>
              <a:ahLst/>
              <a:cxnLst>
                <a:cxn ang="0">
                  <a:pos x="T1" y="T3"/>
                </a:cxn>
                <a:cxn ang="0">
                  <a:pos x="T5" y="T7"/>
                </a:cxn>
                <a:cxn ang="0">
                  <a:pos x="T9" y="T11"/>
                </a:cxn>
                <a:cxn ang="0">
                  <a:pos x="T13" y="T15"/>
                </a:cxn>
                <a:cxn ang="0">
                  <a:pos x="T17" y="T19"/>
                </a:cxn>
                <a:cxn ang="0">
                  <a:pos x="T21" y="T23"/>
                </a:cxn>
                <a:cxn ang="0">
                  <a:pos x="T25" y="T27"/>
                </a:cxn>
              </a:cxnLst>
              <a:rect l="0" t="0" r="r" b="b"/>
              <a:pathLst>
                <a:path w="2019" h="2019">
                  <a:moveTo>
                    <a:pt x="2018" y="2018"/>
                  </a:moveTo>
                  <a:lnTo>
                    <a:pt x="0" y="2018"/>
                  </a:lnTo>
                  <a:lnTo>
                    <a:pt x="520" y="1498"/>
                  </a:lnTo>
                  <a:lnTo>
                    <a:pt x="1498" y="1498"/>
                  </a:lnTo>
                  <a:lnTo>
                    <a:pt x="1498" y="520"/>
                  </a:lnTo>
                  <a:lnTo>
                    <a:pt x="2018" y="0"/>
                  </a:lnTo>
                  <a:lnTo>
                    <a:pt x="2018" y="2018"/>
                  </a:lnTo>
                  <a:close/>
                </a:path>
              </a:pathLst>
            </a:custGeom>
            <a:noFill/>
            <a:ln w="25908">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68580" tIns="34290" rIns="68580" bIns="34290" anchor="t" anchorCtr="0" upright="1">
              <a:noAutofit/>
            </a:bodyPr>
            <a:lstStyle/>
            <a:p>
              <a:endParaRPr lang="ru-RU" sz="1350"/>
            </a:p>
          </p:txBody>
        </p:sp>
        <p:pic>
          <p:nvPicPr>
            <p:cNvPr id="27" name="Picture 1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62" y="376"/>
              <a:ext cx="13780" cy="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10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5" y="7327"/>
              <a:ext cx="4400" cy="3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9" name="Прямоугольник 28"/>
          <p:cNvSpPr/>
          <p:nvPr/>
        </p:nvSpPr>
        <p:spPr>
          <a:xfrm>
            <a:off x="2615859" y="1445182"/>
            <a:ext cx="5982230" cy="553998"/>
          </a:xfrm>
          <a:prstGeom prst="rect">
            <a:avLst/>
          </a:prstGeom>
        </p:spPr>
        <p:txBody>
          <a:bodyPr wrap="square">
            <a:spAutoFit/>
          </a:bodyPr>
          <a:lstStyle/>
          <a:p>
            <a:r>
              <a:rPr lang="uz-Cyrl-UZ" sz="1500" dirty="0">
                <a:solidFill>
                  <a:srgbClr val="FF0000"/>
                </a:solidFill>
                <a:latin typeface="Times New Roman" panose="02020603050405020304" pitchFamily="18" charset="0"/>
                <a:ea typeface="Times New Roman" panose="02020603050405020304" pitchFamily="18" charset="0"/>
              </a:rPr>
              <a:t>                       </a:t>
            </a:r>
            <a:endParaRPr lang="en-US" sz="1500" dirty="0">
              <a:solidFill>
                <a:srgbClr val="FF0000"/>
              </a:solidFill>
              <a:latin typeface="Times New Roman" panose="02020603050405020304" pitchFamily="18" charset="0"/>
              <a:ea typeface="Times New Roman" panose="02020603050405020304" pitchFamily="18" charset="0"/>
            </a:endParaRPr>
          </a:p>
          <a:p>
            <a:r>
              <a:rPr lang="en-US" sz="1500" b="1" dirty="0">
                <a:solidFill>
                  <a:srgbClr val="FF0000"/>
                </a:solidFill>
                <a:latin typeface="Times New Roman" panose="02020603050405020304" pitchFamily="18" charset="0"/>
                <a:ea typeface="Times New Roman" panose="02020603050405020304" pitchFamily="18" charset="0"/>
              </a:rPr>
              <a:t>            </a:t>
            </a:r>
            <a:endParaRPr lang="ru-RU" b="1" dirty="0"/>
          </a:p>
        </p:txBody>
      </p:sp>
      <p:sp>
        <p:nvSpPr>
          <p:cNvPr id="30" name="Прямоугольник 29"/>
          <p:cNvSpPr/>
          <p:nvPr/>
        </p:nvSpPr>
        <p:spPr>
          <a:xfrm>
            <a:off x="419669" y="1214754"/>
            <a:ext cx="1908891" cy="1518877"/>
          </a:xfrm>
          <a:prstGeom prst="rect">
            <a:avLst/>
          </a:prstGeom>
        </p:spPr>
        <p:txBody>
          <a:bodyPr wrap="square">
            <a:spAutoFit/>
          </a:bodyPr>
          <a:lstStyle/>
          <a:p>
            <a:pPr marL="141923" marR="18098" indent="-476" algn="ctr">
              <a:lnSpc>
                <a:spcPct val="103000"/>
              </a:lnSpc>
            </a:pPr>
            <a:r>
              <a:rPr lang="en-US" sz="1500" b="1" dirty="0">
                <a:solidFill>
                  <a:srgbClr val="0070C0"/>
                </a:solidFill>
                <a:latin typeface="Times New Roman" panose="02020603050405020304" pitchFamily="18" charset="0"/>
                <a:cs typeface="Times New Roman" panose="02020603050405020304" pitchFamily="18" charset="0"/>
              </a:rPr>
              <a:t>“</a:t>
            </a:r>
            <a:r>
              <a:rPr lang="uz-Latn-UZ" sz="1500" b="1" dirty="0">
                <a:solidFill>
                  <a:srgbClr val="0070C0"/>
                </a:solidFill>
                <a:latin typeface="Times New Roman" panose="02020603050405020304" pitchFamily="18" charset="0"/>
                <a:cs typeface="Times New Roman" panose="02020603050405020304" pitchFamily="18" charset="0"/>
              </a:rPr>
              <a:t>BUHGALTERIYA HISOBI VA MOLIYA</a:t>
            </a:r>
            <a:r>
              <a:rPr lang="en-US" sz="1500" b="1" dirty="0">
                <a:solidFill>
                  <a:srgbClr val="0070C0"/>
                </a:solidFill>
                <a:latin typeface="Times New Roman" panose="02020603050405020304" pitchFamily="18" charset="0"/>
                <a:cs typeface="Times New Roman" panose="02020603050405020304" pitchFamily="18" charset="0"/>
              </a:rPr>
              <a:t>”</a:t>
            </a:r>
            <a:r>
              <a:rPr lang="en-US" sz="1500" b="1" dirty="0">
                <a:solidFill>
                  <a:srgbClr val="0070C0"/>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1500" b="1" dirty="0">
                <a:solidFill>
                  <a:srgbClr val="0070C0"/>
                </a:solidFill>
                <a:latin typeface="Times New Roman" panose="02020603050405020304" pitchFamily="18" charset="0"/>
                <a:ea typeface="Times New Roman" panose="02020603050405020304" pitchFamily="18" charset="0"/>
              </a:rPr>
              <a:t>KAFEDRASI</a:t>
            </a:r>
          </a:p>
          <a:p>
            <a:pPr marL="141923" marR="18098" indent="-476" algn="ctr">
              <a:lnSpc>
                <a:spcPct val="103000"/>
              </a:lnSpc>
            </a:pPr>
            <a:r>
              <a:rPr lang="en-US" sz="1500" b="1" dirty="0">
                <a:solidFill>
                  <a:srgbClr val="0070C0"/>
                </a:solidFill>
                <a:latin typeface="Times New Roman" panose="02020603050405020304" pitchFamily="18" charset="0"/>
                <a:ea typeface="Times New Roman" panose="02020603050405020304" pitchFamily="18" charset="0"/>
              </a:rPr>
              <a:t>MA’RUZACHI G.Q.TURAYEVA</a:t>
            </a:r>
            <a:endParaRPr lang="ru-RU" sz="1500" dirty="0">
              <a:latin typeface="Times New Roman" panose="02020603050405020304" pitchFamily="18" charset="0"/>
              <a:ea typeface="Times New Roman" panose="02020603050405020304" pitchFamily="18" charset="0"/>
            </a:endParaRPr>
          </a:p>
        </p:txBody>
      </p:sp>
      <p:sp>
        <p:nvSpPr>
          <p:cNvPr id="31" name="Прямоугольник 30"/>
          <p:cNvSpPr/>
          <p:nvPr/>
        </p:nvSpPr>
        <p:spPr>
          <a:xfrm>
            <a:off x="1740090" y="2698031"/>
            <a:ext cx="6857999" cy="1038746"/>
          </a:xfrm>
          <a:prstGeom prst="rect">
            <a:avLst/>
          </a:prstGeom>
        </p:spPr>
        <p:txBody>
          <a:bodyPr wrap="square">
            <a:spAutoFit/>
          </a:bodyPr>
          <a:lstStyle/>
          <a:p>
            <a:r>
              <a:rPr lang="en-US" sz="2400" b="1" dirty="0">
                <a:latin typeface="Times New Roman" panose="02020603050405020304" pitchFamily="18" charset="0"/>
                <a:cs typeface="Times New Roman" panose="02020603050405020304" pitchFamily="18" charset="0"/>
              </a:rPr>
              <a:t> </a:t>
            </a:r>
            <a:r>
              <a:rPr lang="ru-RU" sz="2400" b="1" dirty="0" smtClean="0">
                <a:latin typeface="Times New Roman" panose="02020603050405020304" pitchFamily="18" charset="0"/>
                <a:cs typeface="Times New Roman" panose="02020603050405020304" pitchFamily="18" charset="0"/>
              </a:rPr>
              <a:t>10-</a:t>
            </a:r>
            <a:r>
              <a:rPr lang="en-US" sz="2400" b="1" dirty="0" err="1">
                <a:latin typeface="Times New Roman" panose="02020603050405020304" pitchFamily="18" charset="0"/>
                <a:cs typeface="Times New Roman" panose="02020603050405020304" pitchFamily="18" charset="0"/>
              </a:rPr>
              <a:t>mavzu</a:t>
            </a:r>
            <a:r>
              <a:rPr lang="ru-RU" sz="2400" b="1" dirty="0">
                <a:latin typeface="Times New Roman" panose="02020603050405020304" pitchFamily="18" charset="0"/>
                <a:cs typeface="Times New Roman" panose="02020603050405020304" pitchFamily="18" charset="0"/>
              </a:rPr>
              <a:t>: </a:t>
            </a:r>
            <a:r>
              <a:rPr lang="en-US" sz="2400" b="1" dirty="0" err="1">
                <a:latin typeface="Times New Roman" pitchFamily="18" charset="0"/>
                <a:cs typeface="Times New Roman" pitchFamily="18" charset="0"/>
              </a:rPr>
              <a:t>Dinamik</a:t>
            </a:r>
            <a:r>
              <a:rPr lang="ru-RU" sz="2400" b="1" dirty="0">
                <a:latin typeface="Times New Roman" pitchFamily="18" charset="0"/>
                <a:cs typeface="Times New Roman" pitchFamily="18" charset="0"/>
              </a:rPr>
              <a:t>а</a:t>
            </a:r>
            <a:r>
              <a:rPr lang="en-US" sz="2400" b="1" dirty="0" err="1">
                <a:latin typeface="Times New Roman" pitchFamily="18" charset="0"/>
                <a:cs typeface="Times New Roman" pitchFamily="18" charset="0"/>
              </a:rPr>
              <a:t>ni</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statistik</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o’rganish</a:t>
            </a:r>
            <a:r>
              <a:rPr lang="en-US" sz="2400" b="1" dirty="0">
                <a:latin typeface="Times New Roman" pitchFamily="18" charset="0"/>
                <a:cs typeface="Times New Roman" pitchFamily="18" charset="0"/>
              </a:rPr>
              <a:t> </a:t>
            </a:r>
            <a:r>
              <a:rPr lang="en-US" sz="2400" b="1" dirty="0" err="1">
                <a:latin typeface="Times New Roman" pitchFamily="18" charset="0"/>
                <a:cs typeface="Times New Roman" pitchFamily="18" charset="0"/>
              </a:rPr>
              <a:t>usullari</a:t>
            </a:r>
            <a:r>
              <a:rPr lang="en-US" sz="2400" b="1" dirty="0">
                <a:latin typeface="Times New Roman" pitchFamily="18" charset="0"/>
                <a:cs typeface="Times New Roman" pitchFamily="18" charset="0"/>
              </a:rPr>
              <a:t> </a:t>
            </a:r>
          </a:p>
          <a:p>
            <a:endParaRPr lang="ru-RU" sz="2400" b="1" dirty="0">
              <a:latin typeface="Times New Roman" panose="02020603050405020304" pitchFamily="18" charset="0"/>
              <a:cs typeface="Times New Roman" panose="02020603050405020304" pitchFamily="18" charset="0"/>
            </a:endParaRPr>
          </a:p>
          <a:p>
            <a:r>
              <a:rPr lang="ru-RU" sz="1350" dirty="0"/>
              <a:t> </a:t>
            </a:r>
          </a:p>
        </p:txBody>
      </p:sp>
      <p:sp>
        <p:nvSpPr>
          <p:cNvPr id="4" name="Прямоугольник 3"/>
          <p:cNvSpPr/>
          <p:nvPr/>
        </p:nvSpPr>
        <p:spPr>
          <a:xfrm>
            <a:off x="2845558" y="1445182"/>
            <a:ext cx="5777138" cy="715581"/>
          </a:xfrm>
          <a:prstGeom prst="rect">
            <a:avLst/>
          </a:prstGeom>
        </p:spPr>
        <p:txBody>
          <a:bodyPr wrap="square">
            <a:spAutoFit/>
          </a:bodyPr>
          <a:lstStyle/>
          <a:p>
            <a:pPr algn="ctr"/>
            <a:r>
              <a:rPr lang="uz-Latn-UZ" sz="1350" b="1" dirty="0">
                <a:latin typeface="Times New Roman" panose="02020603050405020304" pitchFamily="18" charset="0"/>
                <a:ea typeface="Times New Roman" panose="02020603050405020304" pitchFamily="18" charset="0"/>
              </a:rPr>
              <a:t>O‘ZBEKISTON RESPUBLIKASI</a:t>
            </a:r>
            <a:endParaRPr lang="ru-RU" sz="1050" dirty="0">
              <a:latin typeface="Times New Roman" panose="02020603050405020304" pitchFamily="18" charset="0"/>
              <a:ea typeface="Times New Roman" panose="02020603050405020304" pitchFamily="18" charset="0"/>
            </a:endParaRPr>
          </a:p>
          <a:p>
            <a:pPr algn="ctr"/>
            <a:r>
              <a:rPr lang="uz-Latn-UZ" sz="1350" b="1" dirty="0">
                <a:latin typeface="Times New Roman" panose="02020603050405020304" pitchFamily="18" charset="0"/>
                <a:ea typeface="Times New Roman" panose="02020603050405020304" pitchFamily="18" charset="0"/>
              </a:rPr>
              <a:t>OLIY TA’LIM, FAN VA INNOVATSIYALAR VAZIRLIGI  </a:t>
            </a:r>
            <a:endParaRPr lang="ru-RU" sz="1050" dirty="0">
              <a:latin typeface="Times New Roman" panose="02020603050405020304" pitchFamily="18" charset="0"/>
              <a:ea typeface="Times New Roman" panose="02020603050405020304" pitchFamily="18" charset="0"/>
            </a:endParaRPr>
          </a:p>
          <a:p>
            <a:pPr algn="ctr"/>
            <a:r>
              <a:rPr lang="uz-Latn-UZ" sz="1350" b="1" dirty="0">
                <a:latin typeface="Times New Roman" panose="02020603050405020304" pitchFamily="18" charset="0"/>
                <a:ea typeface="Times New Roman" panose="02020603050405020304" pitchFamily="18" charset="0"/>
              </a:rPr>
              <a:t>GULISTON DAVLAT UNIVERSITETI</a:t>
            </a:r>
            <a:endParaRPr lang="ru-RU" sz="1050" dirty="0">
              <a:latin typeface="Times New Roman" panose="02020603050405020304" pitchFamily="18" charset="0"/>
              <a:ea typeface="Times New Roman" panose="02020603050405020304" pitchFamily="18" charset="0"/>
            </a:endParaRPr>
          </a:p>
        </p:txBody>
      </p:sp>
      <p:pic>
        <p:nvPicPr>
          <p:cNvPr id="32" name="Picture 5" descr="photos0-800x600">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16407" y="3913086"/>
            <a:ext cx="4540598" cy="1580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761801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642910" y="332656"/>
            <a:ext cx="8177562" cy="5810988"/>
          </a:xfrm>
          <a:solidFill>
            <a:srgbClr val="FFFF00"/>
          </a:solidFill>
        </p:spPr>
        <p:txBody>
          <a:bodyPr>
            <a:normAutofit lnSpcReduction="10000"/>
          </a:bodyPr>
          <a:lstStyle/>
          <a:p>
            <a:pPr lvl="0" algn="just"/>
            <a:endParaRPr lang="en-US" sz="3600" dirty="0" smtClean="0">
              <a:latin typeface="Times New Roman" panose="02020603050405020304" pitchFamily="18" charset="0"/>
              <a:cs typeface="Times New Roman" panose="02020603050405020304" pitchFamily="18" charset="0"/>
            </a:endParaRPr>
          </a:p>
          <a:p>
            <a:pPr lvl="0" algn="ctr"/>
            <a:r>
              <a:rPr lang="en-US" sz="3600" dirty="0" smtClean="0">
                <a:solidFill>
                  <a:schemeClr val="tx1"/>
                </a:solidFill>
                <a:latin typeface="Times New Roman" pitchFamily="18" charset="0"/>
                <a:cs typeface="Times New Roman" pitchFamily="18" charset="0"/>
              </a:rPr>
              <a:t>REJA:</a:t>
            </a:r>
          </a:p>
          <a:p>
            <a:pPr lvl="0" algn="ctr"/>
            <a:endParaRPr lang="uz-Cyrl-UZ" sz="3600" dirty="0">
              <a:solidFill>
                <a:schemeClr val="tx1"/>
              </a:solidFill>
              <a:latin typeface="Times New Roman" pitchFamily="18" charset="0"/>
              <a:cs typeface="Times New Roman" pitchFamily="18" charset="0"/>
            </a:endParaRPr>
          </a:p>
          <a:p>
            <a:pPr lvl="0" algn="just"/>
            <a:r>
              <a:rPr lang="en-US" sz="3600" dirty="0" smtClean="0">
                <a:solidFill>
                  <a:schemeClr val="tx1"/>
                </a:solidFill>
                <a:latin typeface="Times New Roman" pitchFamily="18" charset="0"/>
                <a:cs typeface="Times New Roman" pitchFamily="18" charset="0"/>
              </a:rPr>
              <a:t>1.</a:t>
            </a:r>
            <a:r>
              <a:rPr lang="uz-Latn-UZ" sz="3600" dirty="0" smtClean="0">
                <a:solidFill>
                  <a:schemeClr val="tx1"/>
                </a:solidFill>
                <a:latin typeface="Times New Roman" pitchFamily="18" charset="0"/>
                <a:cs typeface="Times New Roman" pitchFamily="18" charset="0"/>
              </a:rPr>
              <a:t>Dinamika </a:t>
            </a:r>
            <a:r>
              <a:rPr lang="uz-Latn-UZ" sz="3600" dirty="0">
                <a:solidFill>
                  <a:schemeClr val="tx1"/>
                </a:solidFill>
                <a:latin typeface="Times New Roman" pitchFamily="18" charset="0"/>
                <a:cs typeface="Times New Roman" pitchFamily="18" charset="0"/>
              </a:rPr>
              <a:t>qatorlari, ularning tarkibiy unsurlari va </a:t>
            </a:r>
            <a:r>
              <a:rPr lang="uz-Latn-UZ" sz="3600" dirty="0" smtClean="0">
                <a:solidFill>
                  <a:schemeClr val="tx1"/>
                </a:solidFill>
                <a:latin typeface="Times New Roman" pitchFamily="18" charset="0"/>
                <a:cs typeface="Times New Roman" pitchFamily="18" charset="0"/>
              </a:rPr>
              <a:t>turlari</a:t>
            </a:r>
            <a:endParaRPr lang="en-US" sz="3600" dirty="0" smtClean="0">
              <a:solidFill>
                <a:schemeClr val="tx1"/>
              </a:solidFill>
              <a:latin typeface="Times New Roman" pitchFamily="18" charset="0"/>
              <a:cs typeface="Times New Roman" pitchFamily="18" charset="0"/>
            </a:endParaRPr>
          </a:p>
          <a:p>
            <a:pPr lvl="0" algn="just"/>
            <a:endParaRPr lang="ru-RU" sz="1400" dirty="0">
              <a:solidFill>
                <a:schemeClr val="tx1"/>
              </a:solidFill>
              <a:latin typeface="Times New Roman" pitchFamily="18" charset="0"/>
              <a:cs typeface="Times New Roman" pitchFamily="18" charset="0"/>
            </a:endParaRPr>
          </a:p>
          <a:p>
            <a:pPr lvl="0" algn="just"/>
            <a:r>
              <a:rPr lang="en-US" sz="3600" dirty="0" smtClean="0">
                <a:solidFill>
                  <a:schemeClr val="tx1"/>
                </a:solidFill>
                <a:latin typeface="Times New Roman" pitchFamily="18" charset="0"/>
                <a:cs typeface="Times New Roman" pitchFamily="18" charset="0"/>
              </a:rPr>
              <a:t>2.</a:t>
            </a:r>
            <a:r>
              <a:rPr lang="uz-Latn-UZ" sz="3600" dirty="0" smtClean="0">
                <a:solidFill>
                  <a:schemeClr val="tx1"/>
                </a:solidFill>
                <a:latin typeface="Times New Roman" pitchFamily="18" charset="0"/>
                <a:cs typeface="Times New Roman" pitchFamily="18" charset="0"/>
              </a:rPr>
              <a:t>Dinamika </a:t>
            </a:r>
            <a:r>
              <a:rPr lang="uz-Latn-UZ" sz="3600" dirty="0">
                <a:solidFill>
                  <a:schemeClr val="tx1"/>
                </a:solidFill>
                <a:latin typeface="Times New Roman" pitchFamily="18" charset="0"/>
                <a:cs typeface="Times New Roman" pitchFamily="18" charset="0"/>
              </a:rPr>
              <a:t>qatorlarini tahlil qilish </a:t>
            </a:r>
            <a:r>
              <a:rPr lang="uz-Latn-UZ" sz="3600" dirty="0" smtClean="0">
                <a:solidFill>
                  <a:schemeClr val="tx1"/>
                </a:solidFill>
                <a:latin typeface="Times New Roman" pitchFamily="18" charset="0"/>
                <a:cs typeface="Times New Roman" pitchFamily="18" charset="0"/>
              </a:rPr>
              <a:t>ko‘rsatkichlari</a:t>
            </a:r>
            <a:endParaRPr lang="en-US" sz="3600" dirty="0" smtClean="0">
              <a:solidFill>
                <a:schemeClr val="tx1"/>
              </a:solidFill>
              <a:latin typeface="Times New Roman" pitchFamily="18" charset="0"/>
              <a:cs typeface="Times New Roman" pitchFamily="18" charset="0"/>
            </a:endParaRPr>
          </a:p>
          <a:p>
            <a:pPr lvl="0" algn="just"/>
            <a:r>
              <a:rPr lang="en-US" sz="3600" dirty="0">
                <a:solidFill>
                  <a:schemeClr val="tx1"/>
                </a:solidFill>
                <a:latin typeface="Times New Roman" pitchFamily="18" charset="0"/>
                <a:cs typeface="Times New Roman" pitchFamily="18" charset="0"/>
              </a:rPr>
              <a:t> </a:t>
            </a:r>
            <a:endParaRPr lang="ru-RU" sz="3200" dirty="0">
              <a:solidFill>
                <a:schemeClr val="tx1"/>
              </a:solidFill>
              <a:latin typeface="Times New Roman" pitchFamily="18" charset="0"/>
              <a:cs typeface="Times New Roman" pitchFamily="18" charset="0"/>
            </a:endParaRPr>
          </a:p>
          <a:p>
            <a:pPr lvl="0" algn="just"/>
            <a:r>
              <a:rPr lang="en-US" sz="3600" dirty="0" smtClean="0">
                <a:solidFill>
                  <a:schemeClr val="tx1"/>
                </a:solidFill>
                <a:latin typeface="Times New Roman" pitchFamily="18" charset="0"/>
                <a:cs typeface="Times New Roman" pitchFamily="18" charset="0"/>
              </a:rPr>
              <a:t>3.</a:t>
            </a:r>
            <a:r>
              <a:rPr lang="uz-Latn-UZ" sz="3600" dirty="0" smtClean="0">
                <a:solidFill>
                  <a:schemeClr val="tx1"/>
                </a:solidFill>
                <a:latin typeface="Times New Roman" pitchFamily="18" charset="0"/>
                <a:cs typeface="Times New Roman" pitchFamily="18" charset="0"/>
              </a:rPr>
              <a:t>Dinamika </a:t>
            </a:r>
            <a:r>
              <a:rPr lang="uz-Latn-UZ" sz="3600" dirty="0">
                <a:solidFill>
                  <a:schemeClr val="tx1"/>
                </a:solidFill>
                <a:latin typeface="Times New Roman" pitchFamily="18" charset="0"/>
                <a:cs typeface="Times New Roman" pitchFamily="18" charset="0"/>
              </a:rPr>
              <a:t>o‘rtacha ko‘rsatkichlarini hisoblash </a:t>
            </a:r>
            <a:r>
              <a:rPr lang="uz-Latn-UZ" sz="3600" dirty="0" smtClean="0">
                <a:solidFill>
                  <a:schemeClr val="tx1"/>
                </a:solidFill>
                <a:latin typeface="Times New Roman" pitchFamily="18" charset="0"/>
                <a:cs typeface="Times New Roman" pitchFamily="18" charset="0"/>
              </a:rPr>
              <a:t>yo‘llari</a:t>
            </a:r>
            <a:r>
              <a:rPr lang="en-US" sz="3600" dirty="0">
                <a:solidFill>
                  <a:schemeClr val="tx1"/>
                </a:solidFill>
                <a:latin typeface="Times New Roman" pitchFamily="18" charset="0"/>
                <a:cs typeface="Times New Roman" pitchFamily="18" charset="0"/>
              </a:rPr>
              <a:t>.</a:t>
            </a:r>
            <a:endParaRPr lang="ru-RU" sz="3600" dirty="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extLst>
              <p:ext uri="{D42A27DB-BD31-4B8C-83A1-F6EECF244321}">
                <p14:modId xmlns:p14="http://schemas.microsoft.com/office/powerpoint/2010/main" val="1831974832"/>
              </p:ext>
            </p:extLst>
          </p:nvPr>
        </p:nvGraphicFramePr>
        <p:xfrm>
          <a:off x="2357422" y="607534"/>
          <a:ext cx="3143272" cy="1577340"/>
        </p:xfrm>
        <a:graphic>
          <a:graphicData uri="http://schemas.openxmlformats.org/drawingml/2006/table">
            <a:tbl>
              <a:tblPr/>
              <a:tblGrid>
                <a:gridCol w="3143272">
                  <a:extLst>
                    <a:ext uri="{9D8B030D-6E8A-4147-A177-3AD203B41FA5}">
                      <a16:colId xmlns:a16="http://schemas.microsoft.com/office/drawing/2014/main" val="20000"/>
                    </a:ext>
                  </a:extLst>
                </a:gridCol>
              </a:tblGrid>
              <a:tr h="642942">
                <a:tc>
                  <a:txBody>
                    <a:bodyPr/>
                    <a:lstStyle/>
                    <a:p>
                      <a:pPr indent="270510" algn="ctr">
                        <a:lnSpc>
                          <a:spcPct val="115000"/>
                        </a:lnSpc>
                        <a:spcAft>
                          <a:spcPts val="1000"/>
                        </a:spcAft>
                      </a:pPr>
                      <a:r>
                        <a:rPr lang="uz-Latn-UZ" sz="3000" dirty="0">
                          <a:latin typeface="Calibri"/>
                          <a:ea typeface="Times New Roman"/>
                          <a:cs typeface="Times New Roman"/>
                        </a:rPr>
                        <a:t>Dinamika - o‘sish, rivojlanish demakdir.</a:t>
                      </a:r>
                      <a:endParaRPr lang="ru-RU" sz="3000" dirty="0">
                        <a:latin typeface="Calibri"/>
                        <a:ea typeface="Times New Roman"/>
                        <a:cs typeface="Times New Roman"/>
                      </a:endParaRPr>
                    </a:p>
                  </a:txBody>
                  <a:tcPr marL="114300" marR="114300" marT="0" marB="0">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6" name="Скругленный прямоугольник 5"/>
          <p:cNvSpPr/>
          <p:nvPr/>
        </p:nvSpPr>
        <p:spPr>
          <a:xfrm>
            <a:off x="467544" y="3000372"/>
            <a:ext cx="8390736" cy="3357586"/>
          </a:xfrm>
          <a:prstGeom prst="round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uz-Cyrl-UZ" sz="2500" b="1" dirty="0" smtClean="0">
                <a:solidFill>
                  <a:srgbClr val="FFFF00"/>
                </a:solidFill>
              </a:rPr>
              <a:t>	</a:t>
            </a:r>
            <a:r>
              <a:rPr lang="uz-Latn-UZ" sz="2500" b="1" dirty="0" smtClean="0">
                <a:solidFill>
                  <a:srgbClr val="FFFF00"/>
                </a:solidFill>
              </a:rPr>
              <a:t>Dinamika </a:t>
            </a:r>
            <a:r>
              <a:rPr lang="uz-Latn-UZ" sz="2500" b="1" dirty="0">
                <a:solidFill>
                  <a:srgbClr val="FFFF00"/>
                </a:solidFill>
              </a:rPr>
              <a:t>so‘zi grekcha “dynamikos” so‘zidan olingan bo‘lib, kuchga tegishli, kuchli degan lug‘aviy mazmunga ega. Bu atama harakat holatini, o‘sish yoki rivojlanishni anglatadi. </a:t>
            </a:r>
            <a:endParaRPr lang="ru-RU" sz="2500" dirty="0">
              <a:solidFill>
                <a:srgbClr val="FFFF00"/>
              </a:solidFill>
            </a:endParaRPr>
          </a:p>
        </p:txBody>
      </p:sp>
      <p:sp>
        <p:nvSpPr>
          <p:cNvPr id="7" name="Выгнутая вправо стрелка 6"/>
          <p:cNvSpPr/>
          <p:nvPr/>
        </p:nvSpPr>
        <p:spPr>
          <a:xfrm>
            <a:off x="6500826" y="928670"/>
            <a:ext cx="1357322" cy="2071702"/>
          </a:xfrm>
          <a:prstGeom prst="curvedLeftArrow">
            <a:avLst>
              <a:gd name="adj1" fmla="val 25000"/>
              <a:gd name="adj2" fmla="val 50000"/>
              <a:gd name="adj3" fmla="val 5194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840605906"/>
              </p:ext>
            </p:extLst>
          </p:nvPr>
        </p:nvGraphicFramePr>
        <p:xfrm>
          <a:off x="143508" y="285728"/>
          <a:ext cx="8712968" cy="2663952"/>
        </p:xfrm>
        <a:graphic>
          <a:graphicData uri="http://schemas.openxmlformats.org/drawingml/2006/table">
            <a:tbl>
              <a:tblPr/>
              <a:tblGrid>
                <a:gridCol w="8712968">
                  <a:extLst>
                    <a:ext uri="{9D8B030D-6E8A-4147-A177-3AD203B41FA5}">
                      <a16:colId xmlns:a16="http://schemas.microsoft.com/office/drawing/2014/main" val="20000"/>
                    </a:ext>
                  </a:extLst>
                </a:gridCol>
              </a:tblGrid>
              <a:tr h="1943132">
                <a:tc>
                  <a:txBody>
                    <a:bodyPr/>
                    <a:lstStyle/>
                    <a:p>
                      <a:pPr indent="270510" algn="just">
                        <a:lnSpc>
                          <a:spcPct val="115000"/>
                        </a:lnSpc>
                        <a:spcAft>
                          <a:spcPts val="1000"/>
                        </a:spcAft>
                      </a:pPr>
                      <a:r>
                        <a:rPr lang="uz-Latn-UZ" sz="3600" b="1" dirty="0">
                          <a:latin typeface="Times New Roman" pitchFamily="18" charset="0"/>
                          <a:ea typeface="Times New Roman"/>
                          <a:cs typeface="Times New Roman" pitchFamily="18" charset="0"/>
                        </a:rPr>
                        <a:t>Hodisalarning vaqt davomida o‘zgarishini ta’riflovchi statistik ko‘rsatkichlar qatori </a:t>
                      </a:r>
                      <a:r>
                        <a:rPr lang="uz-Latn-UZ" sz="4400" b="1" dirty="0">
                          <a:solidFill>
                            <a:srgbClr val="FF0000"/>
                          </a:solidFill>
                          <a:latin typeface="Times New Roman" pitchFamily="18" charset="0"/>
                          <a:ea typeface="Times New Roman"/>
                          <a:cs typeface="Times New Roman" pitchFamily="18" charset="0"/>
                        </a:rPr>
                        <a:t>dinamika qatori </a:t>
                      </a:r>
                      <a:r>
                        <a:rPr lang="uz-Latn-UZ" sz="3600" b="1" dirty="0">
                          <a:latin typeface="Times New Roman" pitchFamily="18" charset="0"/>
                          <a:ea typeface="Times New Roman"/>
                          <a:cs typeface="Times New Roman" pitchFamily="18" charset="0"/>
                        </a:rPr>
                        <a:t>deb yuritiladi.</a:t>
                      </a:r>
                      <a:endParaRPr lang="ru-RU" sz="3600" dirty="0">
                        <a:latin typeface="Times New Roman" pitchFamily="18" charset="0"/>
                        <a:ea typeface="Times New Roman"/>
                        <a:cs typeface="Times New Roman" pitchFamily="18" charset="0"/>
                      </a:endParaRPr>
                    </a:p>
                  </a:txBody>
                  <a:tcPr marL="114300" marR="114300" marT="0" marB="0">
                    <a:lnL>
                      <a:noFill/>
                    </a:lnL>
                    <a:lnR>
                      <a:noFill/>
                    </a:lnR>
                    <a:lnT>
                      <a:noFill/>
                    </a:lnT>
                    <a:lnB>
                      <a:noFill/>
                    </a:lnB>
                    <a:solidFill>
                      <a:schemeClr val="accent1">
                        <a:lumMod val="60000"/>
                        <a:lumOff val="40000"/>
                      </a:schemeClr>
                    </a:solidFill>
                  </a:tcPr>
                </a:tc>
                <a:extLst>
                  <a:ext uri="{0D108BD9-81ED-4DB2-BD59-A6C34878D82A}">
                    <a16:rowId xmlns:a16="http://schemas.microsoft.com/office/drawing/2014/main" val="10000"/>
                  </a:ext>
                </a:extLst>
              </a:tr>
            </a:tbl>
          </a:graphicData>
        </a:graphic>
      </p:graphicFrame>
      <p:graphicFrame>
        <p:nvGraphicFramePr>
          <p:cNvPr id="5" name="Таблица 4"/>
          <p:cNvGraphicFramePr>
            <a:graphicFrameLocks noGrp="1"/>
          </p:cNvGraphicFramePr>
          <p:nvPr>
            <p:extLst>
              <p:ext uri="{D42A27DB-BD31-4B8C-83A1-F6EECF244321}">
                <p14:modId xmlns:p14="http://schemas.microsoft.com/office/powerpoint/2010/main" val="505332094"/>
              </p:ext>
            </p:extLst>
          </p:nvPr>
        </p:nvGraphicFramePr>
        <p:xfrm>
          <a:off x="143508" y="3429000"/>
          <a:ext cx="8784976" cy="3281680"/>
        </p:xfrm>
        <a:graphic>
          <a:graphicData uri="http://schemas.openxmlformats.org/drawingml/2006/table">
            <a:tbl>
              <a:tblPr/>
              <a:tblGrid>
                <a:gridCol w="8784976">
                  <a:extLst>
                    <a:ext uri="{9D8B030D-6E8A-4147-A177-3AD203B41FA5}">
                      <a16:colId xmlns:a16="http://schemas.microsoft.com/office/drawing/2014/main" val="20000"/>
                    </a:ext>
                  </a:extLst>
                </a:gridCol>
              </a:tblGrid>
              <a:tr h="2880320">
                <a:tc>
                  <a:txBody>
                    <a:bodyPr/>
                    <a:lstStyle/>
                    <a:p>
                      <a:pPr indent="270510" algn="just">
                        <a:lnSpc>
                          <a:spcPct val="115000"/>
                        </a:lnSpc>
                        <a:spcAft>
                          <a:spcPts val="1000"/>
                        </a:spcAft>
                      </a:pPr>
                      <a:r>
                        <a:rPr lang="uz-Latn-UZ" sz="3600" b="1" dirty="0">
                          <a:latin typeface="Times New Roman" pitchFamily="18" charset="0"/>
                          <a:ea typeface="Times New Roman"/>
                          <a:cs typeface="Times New Roman" pitchFamily="18" charset="0"/>
                        </a:rPr>
                        <a:t>Zaxira yoki resurs - hodisaning muayyan ondagi holati (soni), </a:t>
                      </a:r>
                      <a:endParaRPr lang="en-US" sz="3600" b="1" dirty="0" smtClean="0">
                        <a:latin typeface="Times New Roman" pitchFamily="18" charset="0"/>
                        <a:ea typeface="Times New Roman"/>
                        <a:cs typeface="Times New Roman" pitchFamily="18" charset="0"/>
                      </a:endParaRPr>
                    </a:p>
                    <a:p>
                      <a:pPr indent="270510" algn="just">
                        <a:lnSpc>
                          <a:spcPct val="115000"/>
                        </a:lnSpc>
                        <a:spcAft>
                          <a:spcPts val="1000"/>
                        </a:spcAft>
                      </a:pPr>
                      <a:r>
                        <a:rPr lang="uz-Latn-UZ" sz="3600" b="1" dirty="0" smtClean="0">
                          <a:latin typeface="Times New Roman" pitchFamily="18" charset="0"/>
                          <a:ea typeface="Times New Roman"/>
                          <a:cs typeface="Times New Roman" pitchFamily="18" charset="0"/>
                        </a:rPr>
                        <a:t>Oqim</a:t>
                      </a:r>
                      <a:r>
                        <a:rPr lang="en-US" sz="3600" b="1" dirty="0" smtClean="0">
                          <a:latin typeface="Times New Roman" pitchFamily="18" charset="0"/>
                          <a:ea typeface="Times New Roman"/>
                          <a:cs typeface="Times New Roman" pitchFamily="18" charset="0"/>
                        </a:rPr>
                        <a:t> </a:t>
                      </a:r>
                      <a:r>
                        <a:rPr lang="uz-Latn-UZ" sz="3600" b="1" dirty="0" smtClean="0">
                          <a:latin typeface="Times New Roman" pitchFamily="18" charset="0"/>
                          <a:ea typeface="Times New Roman"/>
                          <a:cs typeface="Times New Roman" pitchFamily="18" charset="0"/>
                        </a:rPr>
                        <a:t> </a:t>
                      </a:r>
                      <a:r>
                        <a:rPr lang="uz-Latn-UZ" sz="3600" b="1" dirty="0">
                          <a:latin typeface="Times New Roman" pitchFamily="18" charset="0"/>
                          <a:ea typeface="Times New Roman"/>
                          <a:cs typeface="Times New Roman" pitchFamily="18" charset="0"/>
                        </a:rPr>
                        <a:t>- ma’lum vaqt davomida ro‘y bergan jarayon, hodisaning bu davr ichidagi miqdori.</a:t>
                      </a:r>
                      <a:endParaRPr lang="ru-RU" sz="3600" dirty="0">
                        <a:latin typeface="Times New Roman" pitchFamily="18" charset="0"/>
                        <a:ea typeface="Times New Roman"/>
                        <a:cs typeface="Times New Roman" pitchFamily="18" charset="0"/>
                      </a:endParaRPr>
                    </a:p>
                  </a:txBody>
                  <a:tcPr marL="114300" marR="114300" marT="0" marB="0">
                    <a:lnL>
                      <a:noFill/>
                    </a:lnL>
                    <a:lnR>
                      <a:noFill/>
                    </a:lnR>
                    <a:lnT>
                      <a:noFill/>
                    </a:lnT>
                    <a:lnB>
                      <a:noFill/>
                    </a:lnB>
                    <a:solidFill>
                      <a:schemeClr val="accent2">
                        <a:lumMod val="20000"/>
                        <a:lumOff val="80000"/>
                      </a:schemeClr>
                    </a:solidFill>
                  </a:tcPr>
                </a:tc>
                <a:extLst>
                  <a:ext uri="{0D108BD9-81ED-4DB2-BD59-A6C34878D82A}">
                    <a16:rowId xmlns:a16="http://schemas.microsoft.com/office/drawing/2014/main" val="10000"/>
                  </a:ext>
                </a:extLst>
              </a:tr>
            </a:tbl>
          </a:graphicData>
        </a:graphic>
      </p:graphicFrame>
      <p:sp>
        <p:nvSpPr>
          <p:cNvPr id="6" name="TextBox 5"/>
          <p:cNvSpPr txBox="1"/>
          <p:nvPr/>
        </p:nvSpPr>
        <p:spPr>
          <a:xfrm>
            <a:off x="428596" y="285728"/>
            <a:ext cx="8215370" cy="369332"/>
          </a:xfrm>
          <a:prstGeom prst="rect">
            <a:avLst/>
          </a:prstGeom>
          <a:noFill/>
        </p:spPr>
        <p:txBody>
          <a:bodyPr wrap="square" rtlCol="0">
            <a:spAutoFit/>
          </a:bodyPr>
          <a:lstStyle/>
          <a:p>
            <a:r>
              <a:rPr lang="en-US" dirty="0" smtClean="0"/>
              <a:t>              </a:t>
            </a:r>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95536" y="193867"/>
            <a:ext cx="8064896" cy="523220"/>
          </a:xfrm>
          <a:prstGeom prst="rect">
            <a:avLst/>
          </a:prstGeom>
        </p:spPr>
        <p:txBody>
          <a:bodyPr wrap="square">
            <a:spAutoFit/>
          </a:bodyPr>
          <a:lstStyle/>
          <a:p>
            <a:pPr algn="ctr"/>
            <a:r>
              <a:rPr lang="en-US" sz="2800" b="1" dirty="0" err="1" smtClean="0">
                <a:solidFill>
                  <a:srgbClr val="0000FF"/>
                </a:solidFill>
                <a:latin typeface="TimesNewRomanPSMT"/>
              </a:rPr>
              <a:t>Dinamika</a:t>
            </a:r>
            <a:r>
              <a:rPr lang="en-US" sz="2800" b="1" dirty="0" smtClean="0">
                <a:solidFill>
                  <a:srgbClr val="0000FF"/>
                </a:solidFill>
                <a:latin typeface="TimesNewRomanPSMT"/>
              </a:rPr>
              <a:t> </a:t>
            </a:r>
            <a:r>
              <a:rPr lang="en-US" sz="2800" b="1" dirty="0" err="1" smtClean="0">
                <a:solidFill>
                  <a:srgbClr val="0000FF"/>
                </a:solidFill>
                <a:latin typeface="TimesNewRomanPSMT"/>
              </a:rPr>
              <a:t>qatorlarini</a:t>
            </a:r>
            <a:r>
              <a:rPr lang="en-US" sz="2800" b="1" dirty="0" smtClean="0">
                <a:solidFill>
                  <a:srgbClr val="0000FF"/>
                </a:solidFill>
                <a:latin typeface="TimesNewRomanPSMT"/>
              </a:rPr>
              <a:t> </a:t>
            </a:r>
            <a:r>
              <a:rPr lang="en-US" sz="2800" b="1" dirty="0" err="1" smtClean="0">
                <a:solidFill>
                  <a:srgbClr val="0000FF"/>
                </a:solidFill>
                <a:latin typeface="TimesNewRomanPSMT"/>
              </a:rPr>
              <a:t>tuzish</a:t>
            </a:r>
            <a:r>
              <a:rPr lang="en-US" sz="2800" b="1" dirty="0" smtClean="0">
                <a:solidFill>
                  <a:srgbClr val="0000FF"/>
                </a:solidFill>
                <a:latin typeface="TimesNewRomanPSMT"/>
              </a:rPr>
              <a:t> </a:t>
            </a:r>
            <a:r>
              <a:rPr lang="en-US" sz="2800" b="1" dirty="0" err="1" smtClean="0">
                <a:solidFill>
                  <a:srgbClr val="0000FF"/>
                </a:solidFill>
                <a:latin typeface="TimesNewRomanPSMT"/>
              </a:rPr>
              <a:t>qoidalari</a:t>
            </a:r>
            <a:endParaRPr lang="ru-RU" sz="2800" b="1" dirty="0">
              <a:solidFill>
                <a:srgbClr val="0000FF"/>
              </a:solidFill>
            </a:endParaRPr>
          </a:p>
        </p:txBody>
      </p:sp>
      <p:sp>
        <p:nvSpPr>
          <p:cNvPr id="5" name="Прямоугольник 4"/>
          <p:cNvSpPr/>
          <p:nvPr/>
        </p:nvSpPr>
        <p:spPr>
          <a:xfrm>
            <a:off x="215201" y="888554"/>
            <a:ext cx="8676456" cy="461665"/>
          </a:xfrm>
          <a:prstGeom prst="rect">
            <a:avLst/>
          </a:prstGeom>
          <a:solidFill>
            <a:srgbClr val="FFFF00"/>
          </a:solidFill>
        </p:spPr>
        <p:txBody>
          <a:bodyPr wrap="square">
            <a:spAutoFit/>
          </a:bodyPr>
          <a:lstStyle/>
          <a:p>
            <a:r>
              <a:rPr lang="en-US" sz="2400" b="1" dirty="0">
                <a:solidFill>
                  <a:srgbClr val="0000FF"/>
                </a:solidFill>
                <a:latin typeface="TimesNewRomanPSMT"/>
              </a:rPr>
              <a:t>1) </a:t>
            </a:r>
            <a:r>
              <a:rPr lang="en-US" sz="2400" b="1" dirty="0" err="1">
                <a:solidFill>
                  <a:srgbClr val="0000FF"/>
                </a:solidFill>
                <a:latin typeface="TimesNewRomanPSMT"/>
              </a:rPr>
              <a:t>dinamika</a:t>
            </a:r>
            <a:r>
              <a:rPr lang="en-US" sz="2400" b="1" dirty="0">
                <a:solidFill>
                  <a:srgbClr val="0000FF"/>
                </a:solidFill>
                <a:latin typeface="TimesNewRomanPSMT"/>
              </a:rPr>
              <a:t> </a:t>
            </a:r>
            <a:r>
              <a:rPr lang="en-US" sz="2400" b="1" dirty="0" err="1">
                <a:solidFill>
                  <a:srgbClr val="0000FF"/>
                </a:solidFill>
                <a:latin typeface="TimesNewRomanPSMT"/>
              </a:rPr>
              <a:t>qatorining</a:t>
            </a:r>
            <a:r>
              <a:rPr lang="en-US" sz="2400" b="1" dirty="0">
                <a:solidFill>
                  <a:srgbClr val="0000FF"/>
                </a:solidFill>
                <a:latin typeface="TimesNewRomanPSMT"/>
              </a:rPr>
              <a:t> </a:t>
            </a:r>
            <a:r>
              <a:rPr lang="en-US" sz="2400" b="1" dirty="0" err="1">
                <a:solidFill>
                  <a:srgbClr val="0000FF"/>
                </a:solidFill>
                <a:latin typeface="TimesNewRomanPSMT"/>
              </a:rPr>
              <a:t>uzunligini</a:t>
            </a:r>
            <a:r>
              <a:rPr lang="en-US" sz="2400" b="1" dirty="0">
                <a:solidFill>
                  <a:srgbClr val="0000FF"/>
                </a:solidFill>
                <a:latin typeface="TimesNewRomanPSMT"/>
              </a:rPr>
              <a:t> </a:t>
            </a:r>
            <a:r>
              <a:rPr lang="en-US" sz="2400" b="1" dirty="0" err="1">
                <a:solidFill>
                  <a:srgbClr val="0000FF"/>
                </a:solidFill>
                <a:latin typeface="TimesNewRomanPSMT"/>
              </a:rPr>
              <a:t>aniqlash</a:t>
            </a:r>
            <a:endParaRPr lang="ru-RU" sz="2400" b="1" dirty="0">
              <a:solidFill>
                <a:srgbClr val="0000FF"/>
              </a:solidFill>
            </a:endParaRPr>
          </a:p>
        </p:txBody>
      </p:sp>
      <p:sp>
        <p:nvSpPr>
          <p:cNvPr id="6" name="Прямоугольник 5"/>
          <p:cNvSpPr/>
          <p:nvPr/>
        </p:nvSpPr>
        <p:spPr>
          <a:xfrm>
            <a:off x="189514" y="1577064"/>
            <a:ext cx="8676456" cy="830997"/>
          </a:xfrm>
          <a:prstGeom prst="rect">
            <a:avLst/>
          </a:prstGeom>
          <a:solidFill>
            <a:srgbClr val="FFC000"/>
          </a:solidFill>
        </p:spPr>
        <p:txBody>
          <a:bodyPr wrap="square">
            <a:spAutoFit/>
          </a:bodyPr>
          <a:lstStyle/>
          <a:p>
            <a:pPr algn="just"/>
            <a:r>
              <a:rPr lang="en-US" sz="2400" b="1" dirty="0">
                <a:solidFill>
                  <a:srgbClr val="0000FF"/>
                </a:solidFill>
                <a:latin typeface="Times New Roman" panose="02020603050405020304" pitchFamily="18" charset="0"/>
                <a:cs typeface="Times New Roman" panose="02020603050405020304" pitchFamily="18" charset="0"/>
              </a:rPr>
              <a:t>2) </a:t>
            </a:r>
            <a:r>
              <a:rPr lang="en-US" sz="2400" b="1" dirty="0" err="1">
                <a:solidFill>
                  <a:srgbClr val="0000FF"/>
                </a:solidFill>
                <a:latin typeface="Times New Roman" panose="02020603050405020304" pitchFamily="18" charset="0"/>
                <a:cs typeface="Times New Roman" panose="02020603050405020304" pitchFamily="18" charset="0"/>
              </a:rPr>
              <a:t>dinamika</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qatorlarining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hadlar</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bir</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hil</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o'lchov</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birliklarida</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smtClean="0">
                <a:solidFill>
                  <a:srgbClr val="0000FF"/>
                </a:solidFill>
                <a:latin typeface="Times New Roman" panose="02020603050405020304" pitchFamily="18" charset="0"/>
                <a:cs typeface="Times New Roman" panose="02020603050405020304" pitchFamily="18" charset="0"/>
              </a:rPr>
              <a:t>berilishi</a:t>
            </a:r>
            <a:r>
              <a:rPr lang="en-US" sz="2400" b="1" dirty="0" smtClean="0">
                <a:solidFill>
                  <a:srgbClr val="0000FF"/>
                </a:solidFill>
                <a:latin typeface="Times New Roman" panose="02020603050405020304" pitchFamily="18" charset="0"/>
                <a:cs typeface="Times New Roman" panose="02020603050405020304" pitchFamily="18" charset="0"/>
              </a:rPr>
              <a:t> </a:t>
            </a:r>
            <a:r>
              <a:rPr lang="en-US" sz="2400" b="1" dirty="0" err="1" smtClean="0">
                <a:solidFill>
                  <a:srgbClr val="0000FF"/>
                </a:solidFill>
                <a:latin typeface="Times New Roman" panose="02020603050405020304" pitchFamily="18" charset="0"/>
                <a:cs typeface="Times New Roman" panose="02020603050405020304" pitchFamily="18" charset="0"/>
              </a:rPr>
              <a:t>kerak</a:t>
            </a:r>
            <a:endParaRPr lang="ru-RU" sz="2400" b="1" dirty="0">
              <a:solidFill>
                <a:srgbClr val="0000FF"/>
              </a:solidFill>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189514" y="2646563"/>
            <a:ext cx="8676456" cy="830997"/>
          </a:xfrm>
          <a:prstGeom prst="rect">
            <a:avLst/>
          </a:prstGeom>
          <a:solidFill>
            <a:srgbClr val="92D050"/>
          </a:solidFill>
        </p:spPr>
        <p:txBody>
          <a:bodyPr wrap="square">
            <a:spAutoFit/>
          </a:bodyPr>
          <a:lstStyle/>
          <a:p>
            <a:pPr algn="just"/>
            <a:r>
              <a:rPr lang="en-US" sz="2400" b="1" dirty="0">
                <a:solidFill>
                  <a:srgbClr val="0000FF"/>
                </a:solidFill>
                <a:latin typeface="Times New Roman" panose="02020603050405020304" pitchFamily="18" charset="0"/>
                <a:cs typeface="Times New Roman" panose="02020603050405020304" pitchFamily="18" charset="0"/>
              </a:rPr>
              <a:t>3) </a:t>
            </a:r>
            <a:r>
              <a:rPr lang="en-US" sz="2400" b="1" dirty="0" err="1">
                <a:solidFill>
                  <a:srgbClr val="0000FF"/>
                </a:solidFill>
                <a:latin typeface="Times New Roman" panose="02020603050405020304" pitchFamily="18" charset="0"/>
                <a:cs typeface="Times New Roman" panose="02020603050405020304" pitchFamily="18" charset="0"/>
              </a:rPr>
              <a:t>hadlaming</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hisoblangan</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aniqlik</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darajasi</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bir</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xil</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err="1">
                <a:solidFill>
                  <a:srgbClr val="0000FF"/>
                </a:solidFill>
                <a:latin typeface="Times New Roman" panose="02020603050405020304" pitchFamily="18" charset="0"/>
                <a:cs typeface="Times New Roman" panose="02020603050405020304" pitchFamily="18" charset="0"/>
              </a:rPr>
              <a:t>bo‘lishi</a:t>
            </a:r>
            <a:r>
              <a:rPr lang="en-US" sz="2400" b="1" dirty="0">
                <a:solidFill>
                  <a:srgbClr val="0000FF"/>
                </a:solidFill>
                <a:latin typeface="Times New Roman" panose="02020603050405020304" pitchFamily="18" charset="0"/>
                <a:cs typeface="Times New Roman" panose="02020603050405020304" pitchFamily="18" charset="0"/>
              </a:rPr>
              <a:t> (</a:t>
            </a:r>
            <a:r>
              <a:rPr lang="en-US" sz="2400" b="1" dirty="0" smtClean="0">
                <a:solidFill>
                  <a:srgbClr val="0000FF"/>
                </a:solidFill>
                <a:latin typeface="Times New Roman" panose="02020603050405020304" pitchFamily="18" charset="0"/>
                <a:cs typeface="Times New Roman" panose="02020603050405020304" pitchFamily="18" charset="0"/>
              </a:rPr>
              <a:t>0,1; 0,01; 0,001 </a:t>
            </a:r>
            <a:r>
              <a:rPr lang="en-US" sz="2400" b="1" dirty="0" err="1" smtClean="0">
                <a:solidFill>
                  <a:srgbClr val="0000FF"/>
                </a:solidFill>
                <a:latin typeface="Times New Roman" panose="02020603050405020304" pitchFamily="18" charset="0"/>
                <a:cs typeface="Times New Roman" panose="02020603050405020304" pitchFamily="18" charset="0"/>
              </a:rPr>
              <a:t>va</a:t>
            </a:r>
            <a:r>
              <a:rPr lang="en-US" sz="2400" b="1" dirty="0" smtClean="0">
                <a:solidFill>
                  <a:srgbClr val="0000FF"/>
                </a:solidFill>
                <a:latin typeface="Times New Roman" panose="02020603050405020304" pitchFamily="18" charset="0"/>
                <a:cs typeface="Times New Roman" panose="02020603050405020304" pitchFamily="18" charset="0"/>
              </a:rPr>
              <a:t> h</a:t>
            </a:r>
            <a:r>
              <a:rPr lang="en-US" sz="2400" b="1" dirty="0">
                <a:solidFill>
                  <a:srgbClr val="0000FF"/>
                </a:solidFill>
                <a:latin typeface="Times New Roman" panose="02020603050405020304" pitchFamily="18" charset="0"/>
                <a:cs typeface="Times New Roman" panose="02020603050405020304" pitchFamily="18" charset="0"/>
              </a:rPr>
              <a:t>. k.) </a:t>
            </a:r>
            <a:r>
              <a:rPr lang="en-US" sz="2400" b="1" dirty="0" err="1">
                <a:solidFill>
                  <a:srgbClr val="0000FF"/>
                </a:solidFill>
                <a:latin typeface="Times New Roman" panose="02020603050405020304" pitchFamily="18" charset="0"/>
                <a:cs typeface="Times New Roman" panose="02020603050405020304" pitchFamily="18" charset="0"/>
              </a:rPr>
              <a:t>zarur</a:t>
            </a:r>
            <a:endParaRPr lang="ru-RU" sz="2400" b="1" dirty="0">
              <a:solidFill>
                <a:srgbClr val="0000FF"/>
              </a:solidFill>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219927" y="3716062"/>
            <a:ext cx="8615629" cy="830997"/>
          </a:xfrm>
          <a:prstGeom prst="rect">
            <a:avLst/>
          </a:prstGeom>
          <a:solidFill>
            <a:schemeClr val="accent1">
              <a:lumMod val="40000"/>
              <a:lumOff val="60000"/>
            </a:schemeClr>
          </a:solidFill>
        </p:spPr>
        <p:txBody>
          <a:bodyPr wrap="square">
            <a:spAutoFit/>
          </a:bodyPr>
          <a:lstStyle/>
          <a:p>
            <a:pPr algn="just"/>
            <a:r>
              <a:rPr lang="sv-SE" sz="2400" b="1" dirty="0">
                <a:solidFill>
                  <a:srgbClr val="0000FF"/>
                </a:solidFill>
                <a:latin typeface="TimesNewRomanPSMT"/>
              </a:rPr>
              <a:t>4) hamma hadlar bitta metodologiya bilan aniqlangan bo‘lishi kerak</a:t>
            </a:r>
            <a:endParaRPr lang="ru-RU" sz="2400" b="1" dirty="0">
              <a:solidFill>
                <a:srgbClr val="0000FF"/>
              </a:solidFill>
            </a:endParaRPr>
          </a:p>
        </p:txBody>
      </p:sp>
      <p:sp>
        <p:nvSpPr>
          <p:cNvPr id="9" name="Прямоугольник 8"/>
          <p:cNvSpPr/>
          <p:nvPr/>
        </p:nvSpPr>
        <p:spPr>
          <a:xfrm>
            <a:off x="215346" y="4785561"/>
            <a:ext cx="8604333" cy="830997"/>
          </a:xfrm>
          <a:prstGeom prst="rect">
            <a:avLst/>
          </a:prstGeom>
          <a:solidFill>
            <a:srgbClr val="FF0000"/>
          </a:solidFill>
        </p:spPr>
        <p:txBody>
          <a:bodyPr wrap="square">
            <a:spAutoFit/>
          </a:bodyPr>
          <a:lstStyle/>
          <a:p>
            <a:pPr algn="just"/>
            <a:r>
              <a:rPr lang="en-US" sz="2400" b="1" dirty="0">
                <a:solidFill>
                  <a:srgbClr val="FFFF00"/>
                </a:solidFill>
                <a:latin typeface="TimesNewRomanPSMT"/>
              </a:rPr>
              <a:t>5) </a:t>
            </a:r>
            <a:r>
              <a:rPr lang="en-US" sz="2400" b="1" dirty="0" err="1">
                <a:solidFill>
                  <a:srgbClr val="FFFF00"/>
                </a:solidFill>
                <a:latin typeface="TimesNewRomanPSMT"/>
              </a:rPr>
              <a:t>dinamika</a:t>
            </a:r>
            <a:r>
              <a:rPr lang="en-US" sz="2400" b="1" dirty="0">
                <a:solidFill>
                  <a:srgbClr val="FFFF00"/>
                </a:solidFill>
                <a:latin typeface="TimesNewRomanPSMT"/>
              </a:rPr>
              <a:t> </a:t>
            </a:r>
            <a:r>
              <a:rPr lang="en-US" sz="2400" b="1" dirty="0" err="1">
                <a:solidFill>
                  <a:srgbClr val="FFFF00"/>
                </a:solidFill>
                <a:latin typeface="TimesNewRomanPSMT"/>
              </a:rPr>
              <a:t>qatorlarining</a:t>
            </a:r>
            <a:r>
              <a:rPr lang="en-US" sz="2400" b="1" dirty="0">
                <a:solidFill>
                  <a:srgbClr val="FFFF00"/>
                </a:solidFill>
                <a:latin typeface="TimesNewRomanPSMT"/>
              </a:rPr>
              <a:t> </a:t>
            </a:r>
            <a:r>
              <a:rPr lang="en-US" sz="2400" b="1" dirty="0" err="1">
                <a:solidFill>
                  <a:srgbClr val="FFFF00"/>
                </a:solidFill>
                <a:latin typeface="TimesNewRomanPSMT"/>
              </a:rPr>
              <a:t>ko‘rsatkichlari</a:t>
            </a:r>
            <a:r>
              <a:rPr lang="en-US" sz="2400" b="1" dirty="0">
                <a:solidFill>
                  <a:srgbClr val="FFFF00"/>
                </a:solidFill>
                <a:latin typeface="TimesNewRomanPSMT"/>
              </a:rPr>
              <a:t> </a:t>
            </a:r>
            <a:r>
              <a:rPr lang="en-US" sz="2400" b="1" dirty="0" err="1" smtClean="0">
                <a:solidFill>
                  <a:srgbClr val="FFFF00"/>
                </a:solidFill>
                <a:latin typeface="TimesNewRomanPSMT"/>
              </a:rPr>
              <a:t>zamon</a:t>
            </a:r>
            <a:r>
              <a:rPr lang="en-US" sz="2400" b="1" dirty="0" smtClean="0">
                <a:solidFill>
                  <a:srgbClr val="FFFF00"/>
                </a:solidFill>
                <a:latin typeface="TimesNewRomanPSMT"/>
              </a:rPr>
              <a:t> </a:t>
            </a:r>
            <a:r>
              <a:rPr lang="en-US" sz="2400" b="1" dirty="0" err="1" smtClean="0">
                <a:solidFill>
                  <a:srgbClr val="FFFF00"/>
                </a:solidFill>
                <a:latin typeface="TimesNewRomanPSMT"/>
              </a:rPr>
              <a:t>va</a:t>
            </a:r>
            <a:r>
              <a:rPr lang="en-US" sz="2400" b="1" dirty="0" smtClean="0">
                <a:solidFill>
                  <a:srgbClr val="FFFF00"/>
                </a:solidFill>
                <a:latin typeface="TimesNewRomanPSMT"/>
              </a:rPr>
              <a:t> </a:t>
            </a:r>
            <a:r>
              <a:rPr lang="en-US" sz="2400" b="1" dirty="0" err="1" smtClean="0">
                <a:solidFill>
                  <a:srgbClr val="FFFF00"/>
                </a:solidFill>
                <a:latin typeface="TimesNewRomanPSMT"/>
              </a:rPr>
              <a:t>makon</a:t>
            </a:r>
            <a:r>
              <a:rPr lang="en-US" sz="2400" b="1" dirty="0" smtClean="0">
                <a:solidFill>
                  <a:srgbClr val="FFFF00"/>
                </a:solidFill>
                <a:latin typeface="TimesNewRomanPSMT"/>
              </a:rPr>
              <a:t> </a:t>
            </a:r>
            <a:r>
              <a:rPr lang="en-US" sz="2400" b="1" dirty="0" err="1">
                <a:solidFill>
                  <a:srgbClr val="FFFF00"/>
                </a:solidFill>
                <a:latin typeface="TimesNewRomanPSMT"/>
              </a:rPr>
              <a:t>bo‘yicha</a:t>
            </a:r>
            <a:r>
              <a:rPr lang="en-US" sz="2400" b="1" dirty="0">
                <a:solidFill>
                  <a:srgbClr val="FFFF00"/>
                </a:solidFill>
                <a:latin typeface="TimesNewRomanPSMT"/>
              </a:rPr>
              <a:t> ham </a:t>
            </a:r>
            <a:r>
              <a:rPr lang="en-US" sz="2400" b="1" dirty="0" err="1" smtClean="0">
                <a:solidFill>
                  <a:srgbClr val="FFFF00"/>
                </a:solidFill>
                <a:latin typeface="TimesNewRomanPSMT"/>
              </a:rPr>
              <a:t>taqqoslama</a:t>
            </a:r>
            <a:r>
              <a:rPr lang="en-US" sz="2400" b="1" dirty="0" smtClean="0">
                <a:solidFill>
                  <a:srgbClr val="FFFF00"/>
                </a:solidFill>
                <a:latin typeface="TimesNewRomanPSMT"/>
              </a:rPr>
              <a:t> </a:t>
            </a:r>
            <a:r>
              <a:rPr lang="en-US" sz="2400" b="1" dirty="0" err="1" smtClean="0">
                <a:solidFill>
                  <a:srgbClr val="FFFF00"/>
                </a:solidFill>
                <a:latin typeface="TimesNewRomanPSMT"/>
              </a:rPr>
              <a:t>bo’lishi</a:t>
            </a:r>
            <a:r>
              <a:rPr lang="en-US" sz="2400" b="1" dirty="0" smtClean="0">
                <a:solidFill>
                  <a:srgbClr val="FFFF00"/>
                </a:solidFill>
                <a:latin typeface="TimesNewRomanPSMT"/>
              </a:rPr>
              <a:t> </a:t>
            </a:r>
            <a:r>
              <a:rPr lang="en-US" sz="2400" b="1" dirty="0" err="1">
                <a:solidFill>
                  <a:srgbClr val="FFFF00"/>
                </a:solidFill>
                <a:latin typeface="TimesNewRomanPSMT"/>
              </a:rPr>
              <a:t>shart</a:t>
            </a:r>
            <a:endParaRPr lang="ru-RU" sz="2400" b="1" dirty="0">
              <a:solidFill>
                <a:srgbClr val="FFFF00"/>
              </a:solidFill>
            </a:endParaRPr>
          </a:p>
        </p:txBody>
      </p:sp>
      <p:sp>
        <p:nvSpPr>
          <p:cNvPr id="10" name="Прямоугольник 9"/>
          <p:cNvSpPr/>
          <p:nvPr/>
        </p:nvSpPr>
        <p:spPr>
          <a:xfrm>
            <a:off x="539552" y="5949280"/>
            <a:ext cx="8208912" cy="830997"/>
          </a:xfrm>
          <a:prstGeom prst="rect">
            <a:avLst/>
          </a:prstGeom>
          <a:solidFill>
            <a:srgbClr val="FFFF00"/>
          </a:solidFill>
        </p:spPr>
        <p:txBody>
          <a:bodyPr wrap="square">
            <a:spAutoFit/>
          </a:bodyPr>
          <a:lstStyle/>
          <a:p>
            <a:pPr algn="ctr"/>
            <a:r>
              <a:rPr lang="en-US" sz="2400" b="1" dirty="0" err="1" smtClean="0">
                <a:solidFill>
                  <a:srgbClr val="FF0000"/>
                </a:solidFill>
                <a:latin typeface="Times New Roman" panose="02020603050405020304" pitchFamily="18" charset="0"/>
                <a:ea typeface="Times New Roman" panose="02020603050405020304" pitchFamily="18" charset="0"/>
              </a:rPr>
              <a:t>Ushbu</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qoidalar</a:t>
            </a:r>
            <a:r>
              <a:rPr lang="en-US" sz="2400" b="1" dirty="0" smtClean="0">
                <a:solidFill>
                  <a:srgbClr val="FF0000"/>
                </a:solidFill>
                <a:latin typeface="Times New Roman" panose="02020603050405020304" pitchFamily="18" charset="0"/>
                <a:ea typeface="Times New Roman" panose="02020603050405020304" pitchFamily="18" charset="0"/>
              </a:rPr>
              <a:t> d</a:t>
            </a:r>
            <a:r>
              <a:rPr lang="uz-Latn-UZ" sz="2400" b="1" dirty="0" smtClean="0">
                <a:solidFill>
                  <a:srgbClr val="FF0000"/>
                </a:solidFill>
                <a:latin typeface="Times New Roman" panose="02020603050405020304" pitchFamily="18" charset="0"/>
                <a:ea typeface="Times New Roman" panose="02020603050405020304" pitchFamily="18" charset="0"/>
              </a:rPr>
              <a:t>inamika </a:t>
            </a:r>
            <a:r>
              <a:rPr lang="uz-Latn-UZ" sz="2400" b="1" dirty="0">
                <a:solidFill>
                  <a:srgbClr val="FF0000"/>
                </a:solidFill>
                <a:latin typeface="Times New Roman" panose="02020603050405020304" pitchFamily="18" charset="0"/>
                <a:ea typeface="Times New Roman" panose="02020603050405020304" pitchFamily="18" charset="0"/>
              </a:rPr>
              <a:t>qatorining </a:t>
            </a:r>
            <a:r>
              <a:rPr lang="uz-Latn-UZ" sz="2400" b="1" dirty="0" smtClean="0">
                <a:solidFill>
                  <a:srgbClr val="FF0000"/>
                </a:solidFill>
                <a:latin typeface="Times New Roman" panose="02020603050405020304" pitchFamily="18" charset="0"/>
                <a:ea typeface="Times New Roman" panose="02020603050405020304" pitchFamily="18" charset="0"/>
              </a:rPr>
              <a:t>ko‘rsatkichlari</a:t>
            </a:r>
            <a:r>
              <a:rPr lang="en-US" sz="2400" b="1" dirty="0" err="1" smtClean="0">
                <a:solidFill>
                  <a:srgbClr val="FF0000"/>
                </a:solidFill>
                <a:latin typeface="Times New Roman" panose="02020603050405020304" pitchFamily="18" charset="0"/>
                <a:ea typeface="Times New Roman" panose="02020603050405020304" pitchFamily="18" charset="0"/>
              </a:rPr>
              <a:t>ni</a:t>
            </a:r>
            <a:r>
              <a:rPr lang="uz-Latn-UZ" sz="2400" b="1" dirty="0" smtClean="0">
                <a:solidFill>
                  <a:srgbClr val="FF0000"/>
                </a:solidFill>
                <a:latin typeface="Times New Roman" panose="02020603050405020304" pitchFamily="18" charset="0"/>
                <a:ea typeface="Times New Roman" panose="02020603050405020304" pitchFamily="18" charset="0"/>
              </a:rPr>
              <a:t> </a:t>
            </a:r>
            <a:r>
              <a:rPr lang="uz-Latn-UZ" sz="2400" b="1" dirty="0">
                <a:solidFill>
                  <a:srgbClr val="FF0000"/>
                </a:solidFill>
                <a:latin typeface="Times New Roman" panose="02020603050405020304" pitchFamily="18" charset="0"/>
                <a:ea typeface="Times New Roman" panose="02020603050405020304" pitchFamily="18" charset="0"/>
              </a:rPr>
              <a:t>taqqoslama </a:t>
            </a:r>
            <a:r>
              <a:rPr lang="uz-Latn-UZ" sz="2400" b="1" dirty="0" smtClean="0">
                <a:solidFill>
                  <a:srgbClr val="FF0000"/>
                </a:solidFill>
                <a:latin typeface="Times New Roman" panose="02020603050405020304" pitchFamily="18" charset="0"/>
                <a:ea typeface="Times New Roman" panose="02020603050405020304" pitchFamily="18" charset="0"/>
              </a:rPr>
              <a:t>bo‘lishi</a:t>
            </a:r>
            <a:r>
              <a:rPr lang="en-US" sz="2400" b="1" dirty="0" err="1" smtClean="0">
                <a:solidFill>
                  <a:srgbClr val="FF0000"/>
                </a:solidFill>
                <a:latin typeface="Times New Roman" panose="02020603050405020304" pitchFamily="18" charset="0"/>
                <a:ea typeface="Times New Roman" panose="02020603050405020304" pitchFamily="18" charset="0"/>
              </a:rPr>
              <a:t>ni</a:t>
            </a:r>
            <a:r>
              <a:rPr lang="en-US" sz="2400" b="1" dirty="0" smtClean="0">
                <a:solidFill>
                  <a:srgbClr val="FF0000"/>
                </a:solidFill>
                <a:latin typeface="Times New Roman" panose="02020603050405020304" pitchFamily="18" charset="0"/>
                <a:ea typeface="Times New Roman" panose="02020603050405020304" pitchFamily="18" charset="0"/>
              </a:rPr>
              <a:t> </a:t>
            </a:r>
            <a:r>
              <a:rPr lang="en-US" sz="2400" b="1" dirty="0" err="1" smtClean="0">
                <a:solidFill>
                  <a:srgbClr val="FF0000"/>
                </a:solidFill>
                <a:latin typeface="Times New Roman" panose="02020603050405020304" pitchFamily="18" charset="0"/>
                <a:ea typeface="Times New Roman" panose="02020603050405020304" pitchFamily="18" charset="0"/>
              </a:rPr>
              <a:t>ta’minlaydi</a:t>
            </a:r>
            <a:endParaRPr lang="ru-RU" sz="2400" b="1" dirty="0">
              <a:solidFill>
                <a:srgbClr val="FF0000"/>
              </a:solidFill>
            </a:endParaRPr>
          </a:p>
        </p:txBody>
      </p:sp>
    </p:spTree>
    <p:extLst>
      <p:ext uri="{BB962C8B-B14F-4D97-AF65-F5344CB8AC3E}">
        <p14:creationId xmlns:p14="http://schemas.microsoft.com/office/powerpoint/2010/main" val="35742639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241647" y="548680"/>
            <a:ext cx="8496943" cy="3046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Har</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bir</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dinamika</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qatori</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boshlang‘ich</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bazis</a:t>
            </a:r>
            <a:r>
              <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32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kumimoji="0" lang="ru-RU" altLang="ru-RU" sz="3200" b="1"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0</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endPar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pPr>
            <a:r>
              <a:rPr kumimoji="0" lang="ru-RU"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oxirgi</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altLang="ru-RU" sz="3200" dirty="0" err="1">
                <a:latin typeface="Times New Roman" panose="02020603050405020304" pitchFamily="18" charset="0"/>
                <a:ea typeface="Times New Roman" panose="02020603050405020304" pitchFamily="18" charset="0"/>
                <a:cs typeface="Times New Roman" panose="02020603050405020304" pitchFamily="18" charset="0"/>
              </a:rPr>
              <a:t>joriy</a:t>
            </a:r>
            <a:r>
              <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3200" b="1" dirty="0" smtClean="0">
                <a:latin typeface="Times New Roman" panose="02020603050405020304" pitchFamily="18" charset="0"/>
                <a:ea typeface="Times New Roman" panose="02020603050405020304" pitchFamily="18" charset="0"/>
                <a:cs typeface="Times New Roman" panose="02020603050405020304" pitchFamily="18" charset="0"/>
              </a:rPr>
              <a:t>y</a:t>
            </a:r>
            <a:r>
              <a:rPr lang="en-US" altLang="ru-RU" sz="3200" b="1" baseline="-30000" dirty="0" smtClean="0">
                <a:latin typeface="Times New Roman" panose="02020603050405020304" pitchFamily="18" charset="0"/>
                <a:ea typeface="Times New Roman" panose="02020603050405020304" pitchFamily="18" charset="0"/>
                <a:cs typeface="Times New Roman" panose="02020603050405020304" pitchFamily="18" charset="0"/>
              </a:rPr>
              <a:t>1  </a:t>
            </a:r>
            <a:r>
              <a:rPr lang="en-US" altLang="ru-RU" sz="3200" baseline="-30000" dirty="0" err="1" smtClean="0">
                <a:latin typeface="Times New Roman" panose="02020603050405020304" pitchFamily="18" charset="0"/>
                <a:ea typeface="Times New Roman" panose="02020603050405020304" pitchFamily="18" charset="0"/>
                <a:cs typeface="Times New Roman" panose="02020603050405020304" pitchFamily="18" charset="0"/>
              </a:rPr>
              <a:t>yoki</a:t>
            </a:r>
            <a:r>
              <a:rPr lang="en-US" altLang="ru-RU" sz="3200" b="1" baseline="-30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32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kumimoji="0" lang="ru-RU" altLang="ru-RU" sz="3200" b="1" i="0" u="none" strike="noStrike" cap="none" normalizeH="0" baseline="-3000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 </a:t>
            </a:r>
            <a:endPar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lvl="0" algn="just" eaLnBrk="0" fontAlgn="base" hangingPunct="0">
              <a:spcBef>
                <a:spcPct val="0"/>
              </a:spcBef>
              <a:spcAft>
                <a:spcPct val="0"/>
              </a:spcAft>
            </a:pPr>
            <a:r>
              <a:rPr kumimoji="0" lang="ru-RU"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muayyan</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oraliq</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32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y</a:t>
            </a:r>
            <a:r>
              <a:rPr kumimoji="0" lang="ru-RU" altLang="ru-RU" sz="3200" b="1" i="0" u="none" strike="noStrike" cap="none" normalizeH="0" baseline="-3000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kumimoji="0" lang="en-US" altLang="ru-RU" sz="3200" b="1" i="0" u="none" strike="noStrike" cap="none" normalizeH="0" baseline="-3000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altLang="ru-RU" sz="3200" b="1" dirty="0" err="1" smtClean="0">
                <a:latin typeface="Times New Roman" panose="02020603050405020304" pitchFamily="18" charset="0"/>
                <a:ea typeface="Times New Roman" panose="02020603050405020304" pitchFamily="18" charset="0"/>
                <a:cs typeface="Times New Roman" panose="02020603050405020304" pitchFamily="18" charset="0"/>
              </a:rPr>
              <a:t>y</a:t>
            </a:r>
            <a:r>
              <a:rPr lang="ru-RU" altLang="ru-RU" sz="3200" b="1" baseline="-30000" dirty="0" err="1" smtClean="0">
                <a:latin typeface="Times New Roman" panose="02020603050405020304" pitchFamily="18" charset="0"/>
                <a:ea typeface="Times New Roman" panose="02020603050405020304" pitchFamily="18" charset="0"/>
                <a:cs typeface="Times New Roman" panose="02020603050405020304" pitchFamily="18" charset="0"/>
              </a:rPr>
              <a:t>i</a:t>
            </a:r>
            <a:r>
              <a:rPr lang="en-US" altLang="ru-RU" sz="3200" b="1" baseline="-30000" dirty="0" smtClean="0">
                <a:latin typeface="Times New Roman" panose="02020603050405020304" pitchFamily="18" charset="0"/>
                <a:ea typeface="Times New Roman" panose="02020603050405020304" pitchFamily="18" charset="0"/>
                <a:cs typeface="Times New Roman" panose="02020603050405020304" pitchFamily="18" charset="0"/>
              </a:rPr>
              <a:t>-1</a:t>
            </a:r>
            <a:r>
              <a:rPr kumimoji="0" lang="ru-RU" altLang="ru-RU" sz="32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altLang="ru-RU" sz="32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o‘rta</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altLang="ru-RU" sz="4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698568419"/>
              </p:ext>
            </p:extLst>
          </p:nvPr>
        </p:nvGraphicFramePr>
        <p:xfrm>
          <a:off x="5148064" y="3010067"/>
          <a:ext cx="360040" cy="606383"/>
        </p:xfrm>
        <a:graphic>
          <a:graphicData uri="http://schemas.openxmlformats.org/presentationml/2006/ole">
            <mc:AlternateContent xmlns:mc="http://schemas.openxmlformats.org/markup-compatibility/2006">
              <mc:Choice xmlns:v="urn:schemas-microsoft-com:vml" Requires="v">
                <p:oleObj spid="_x0000_s232489" name="Уравнение" r:id="rId3" imgW="139680" imgH="241200" progId="Equation.3">
                  <p:embed/>
                </p:oleObj>
              </mc:Choice>
              <mc:Fallback>
                <p:oleObj name="Уравнение" r:id="rId3" imgW="139680" imgH="241200" progId="Equation.3">
                  <p:embed/>
                  <p:pic>
                    <p:nvPicPr>
                      <p:cNvPr id="0" name="Object 1"/>
                      <p:cNvPicPr>
                        <a:picLocks noChangeAspect="1" noChangeArrowheads="1"/>
                      </p:cNvPicPr>
                      <p:nvPr/>
                    </p:nvPicPr>
                    <p:blipFill>
                      <a:blip r:embed="rId4"/>
                      <a:srcRect/>
                      <a:stretch>
                        <a:fillRect/>
                      </a:stretch>
                    </p:blipFill>
                    <p:spPr bwMode="auto">
                      <a:xfrm>
                        <a:off x="5148064" y="3010067"/>
                        <a:ext cx="360040" cy="606383"/>
                      </a:xfrm>
                      <a:prstGeom prst="rect">
                        <a:avLst/>
                      </a:prstGeom>
                      <a:noFill/>
                    </p:spPr>
                  </p:pic>
                </p:oleObj>
              </mc:Fallback>
            </mc:AlternateContent>
          </a:graphicData>
        </a:graphic>
      </p:graphicFrame>
      <p:sp>
        <p:nvSpPr>
          <p:cNvPr id="4" name="Rectangle 3"/>
          <p:cNvSpPr>
            <a:spLocks noChangeArrowheads="1"/>
          </p:cNvSpPr>
          <p:nvPr/>
        </p:nvSpPr>
        <p:spPr bwMode="auto">
          <a:xfrm>
            <a:off x="241647" y="4077072"/>
            <a:ext cx="54006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darajalarga</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altLang="ru-RU" sz="32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ega</a:t>
            </a:r>
            <a:r>
              <a:rPr kumimoji="0" lang="ru-RU" altLang="ru-RU" sz="32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altLang="ru-RU" sz="40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21284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835696" y="404664"/>
            <a:ext cx="5630067" cy="584775"/>
          </a:xfrm>
          <a:prstGeom prst="rect">
            <a:avLst/>
          </a:prstGeom>
        </p:spPr>
        <p:txBody>
          <a:bodyPr wrap="none">
            <a:spAutoFit/>
          </a:bodyPr>
          <a:lstStyle/>
          <a:p>
            <a:r>
              <a:rPr lang="uz-Latn-UZ" sz="3200" b="1">
                <a:latin typeface="Times New Roman" panose="02020603050405020304" pitchFamily="18" charset="0"/>
                <a:ea typeface="Times New Roman" panose="02020603050405020304" pitchFamily="18" charset="0"/>
              </a:rPr>
              <a:t>Dinamika qatorlarining turlari</a:t>
            </a:r>
            <a:endParaRPr lang="ru-RU" sz="3200" dirty="0"/>
          </a:p>
        </p:txBody>
      </p:sp>
      <p:graphicFrame>
        <p:nvGraphicFramePr>
          <p:cNvPr id="3" name="Таблица 2"/>
          <p:cNvGraphicFramePr>
            <a:graphicFrameLocks noGrp="1"/>
          </p:cNvGraphicFramePr>
          <p:nvPr>
            <p:extLst>
              <p:ext uri="{D42A27DB-BD31-4B8C-83A1-F6EECF244321}">
                <p14:modId xmlns:p14="http://schemas.microsoft.com/office/powerpoint/2010/main" val="1018694820"/>
              </p:ext>
            </p:extLst>
          </p:nvPr>
        </p:nvGraphicFramePr>
        <p:xfrm>
          <a:off x="762297" y="1556792"/>
          <a:ext cx="7776864" cy="1609344"/>
        </p:xfrm>
        <a:graphic>
          <a:graphicData uri="http://schemas.openxmlformats.org/drawingml/2006/table">
            <a:tbl>
              <a:tblPr>
                <a:tableStyleId>{5C22544A-7EE6-4342-B048-85BDC9FD1C3A}</a:tableStyleId>
              </a:tblPr>
              <a:tblGrid>
                <a:gridCol w="7776864">
                  <a:extLst>
                    <a:ext uri="{9D8B030D-6E8A-4147-A177-3AD203B41FA5}">
                      <a16:colId xmlns:a16="http://schemas.microsoft.com/office/drawing/2014/main" val="1993685090"/>
                    </a:ext>
                  </a:extLst>
                </a:gridCol>
              </a:tblGrid>
              <a:tr h="885825">
                <a:tc>
                  <a:txBody>
                    <a:bodyPr/>
                    <a:lstStyle/>
                    <a:p>
                      <a:pPr indent="270510" algn="just">
                        <a:lnSpc>
                          <a:spcPct val="110000"/>
                        </a:lnSpc>
                        <a:spcAft>
                          <a:spcPts val="0"/>
                        </a:spcAft>
                      </a:pPr>
                      <a:r>
                        <a:rPr lang="en-US" sz="3200" b="1" dirty="0" smtClean="0">
                          <a:solidFill>
                            <a:srgbClr val="0000FF"/>
                          </a:solidFill>
                          <a:effectLst/>
                          <a:latin typeface="Times New Roman" panose="02020603050405020304" pitchFamily="18" charset="0"/>
                          <a:cs typeface="Times New Roman" panose="02020603050405020304" pitchFamily="18" charset="0"/>
                        </a:rPr>
                        <a:t>1.</a:t>
                      </a:r>
                      <a:r>
                        <a:rPr lang="en-US" sz="3200" b="1" baseline="0" dirty="0" smtClean="0">
                          <a:solidFill>
                            <a:srgbClr val="0000FF"/>
                          </a:solidFill>
                          <a:effectLst/>
                          <a:latin typeface="Times New Roman" panose="02020603050405020304" pitchFamily="18" charset="0"/>
                          <a:cs typeface="Times New Roman" panose="02020603050405020304" pitchFamily="18" charset="0"/>
                        </a:rPr>
                        <a:t> </a:t>
                      </a:r>
                      <a:r>
                        <a:rPr lang="uz-Latn-UZ" sz="3200" b="1" dirty="0" smtClean="0">
                          <a:solidFill>
                            <a:srgbClr val="0000FF"/>
                          </a:solidFill>
                          <a:effectLst/>
                          <a:latin typeface="Times New Roman" panose="02020603050405020304" pitchFamily="18" charset="0"/>
                          <a:cs typeface="Times New Roman" panose="02020603050405020304" pitchFamily="18" charset="0"/>
                        </a:rPr>
                        <a:t>Momentli </a:t>
                      </a:r>
                      <a:r>
                        <a:rPr lang="uz-Latn-UZ" sz="3200" b="1" dirty="0">
                          <a:solidFill>
                            <a:srgbClr val="0000FF"/>
                          </a:solidFill>
                          <a:effectLst/>
                          <a:latin typeface="Times New Roman" panose="02020603050405020304" pitchFamily="18" charset="0"/>
                          <a:cs typeface="Times New Roman" panose="02020603050405020304" pitchFamily="18" charset="0"/>
                        </a:rPr>
                        <a:t>dinamika qatori</a:t>
                      </a:r>
                      <a:r>
                        <a:rPr lang="uz-Latn-UZ" sz="3200" dirty="0">
                          <a:effectLst/>
                          <a:latin typeface="Times New Roman" panose="02020603050405020304" pitchFamily="18" charset="0"/>
                          <a:cs typeface="Times New Roman" panose="02020603050405020304" pitchFamily="18" charset="0"/>
                        </a:rPr>
                        <a:t> </a:t>
                      </a:r>
                      <a:r>
                        <a:rPr lang="uz-Latn-UZ" sz="3200" dirty="0" smtClean="0">
                          <a:effectLst/>
                          <a:latin typeface="Times New Roman" panose="02020603050405020304" pitchFamily="18" charset="0"/>
                          <a:cs typeface="Times New Roman" panose="02020603050405020304" pitchFamily="18" charset="0"/>
                        </a:rPr>
                        <a:t>– </a:t>
                      </a:r>
                      <a:endParaRPr lang="en-US" sz="3200" dirty="0" smtClean="0">
                        <a:effectLst/>
                        <a:latin typeface="Times New Roman" panose="02020603050405020304" pitchFamily="18" charset="0"/>
                        <a:cs typeface="Times New Roman" panose="02020603050405020304" pitchFamily="18" charset="0"/>
                      </a:endParaRPr>
                    </a:p>
                    <a:p>
                      <a:pPr indent="270510" algn="just">
                        <a:lnSpc>
                          <a:spcPct val="110000"/>
                        </a:lnSpc>
                        <a:spcAft>
                          <a:spcPts val="0"/>
                        </a:spcAft>
                      </a:pPr>
                      <a:r>
                        <a:rPr lang="uz-Latn-UZ" sz="3200" dirty="0" smtClean="0">
                          <a:effectLst/>
                          <a:latin typeface="Times New Roman" panose="02020603050405020304" pitchFamily="18" charset="0"/>
                          <a:cs typeface="Times New Roman" panose="02020603050405020304" pitchFamily="18" charset="0"/>
                        </a:rPr>
                        <a:t>bu </a:t>
                      </a:r>
                      <a:r>
                        <a:rPr lang="uz-Latn-UZ" sz="3200" dirty="0">
                          <a:effectLst/>
                          <a:latin typeface="Times New Roman" panose="02020603050405020304" pitchFamily="18" charset="0"/>
                          <a:cs typeface="Times New Roman" panose="02020603050405020304" pitchFamily="18" charset="0"/>
                        </a:rPr>
                        <a:t>ma’lum oraliqli momentlarga hisoblangan ko‘rsatkichlar qatoridir.</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935" marR="114935" marT="0" marB="0">
                    <a:solidFill>
                      <a:schemeClr val="bg2">
                        <a:lumMod val="75000"/>
                      </a:schemeClr>
                    </a:solidFill>
                  </a:tcPr>
                </a:tc>
                <a:extLst>
                  <a:ext uri="{0D108BD9-81ED-4DB2-BD59-A6C34878D82A}">
                    <a16:rowId xmlns:a16="http://schemas.microsoft.com/office/drawing/2014/main" val="1285506451"/>
                  </a:ext>
                </a:extLst>
              </a:tr>
            </a:tbl>
          </a:graphicData>
        </a:graphic>
      </p:graphicFrame>
      <p:pic>
        <p:nvPicPr>
          <p:cNvPr id="4" name="Рисунок 3"/>
          <p:cNvPicPr>
            <a:picLocks noChangeAspect="1"/>
          </p:cNvPicPr>
          <p:nvPr/>
        </p:nvPicPr>
        <p:blipFill rotWithShape="1">
          <a:blip r:embed="rId2"/>
          <a:srcRect l="18871" t="38947" r="16092" b="34250"/>
          <a:stretch/>
        </p:blipFill>
        <p:spPr>
          <a:xfrm>
            <a:off x="438261" y="4077071"/>
            <a:ext cx="8424936" cy="1960673"/>
          </a:xfrm>
          <a:prstGeom prst="rect">
            <a:avLst/>
          </a:prstGeom>
        </p:spPr>
      </p:pic>
    </p:spTree>
    <p:extLst>
      <p:ext uri="{BB962C8B-B14F-4D97-AF65-F5344CB8AC3E}">
        <p14:creationId xmlns:p14="http://schemas.microsoft.com/office/powerpoint/2010/main" val="2846400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2483297088"/>
              </p:ext>
            </p:extLst>
          </p:nvPr>
        </p:nvGraphicFramePr>
        <p:xfrm>
          <a:off x="428595" y="2348880"/>
          <a:ext cx="8215371" cy="2650744"/>
        </p:xfrm>
        <a:graphic>
          <a:graphicData uri="http://schemas.openxmlformats.org/drawingml/2006/table">
            <a:tbl>
              <a:tblPr/>
              <a:tblGrid>
                <a:gridCol w="2066402">
                  <a:extLst>
                    <a:ext uri="{9D8B030D-6E8A-4147-A177-3AD203B41FA5}">
                      <a16:colId xmlns:a16="http://schemas.microsoft.com/office/drawing/2014/main" val="20000"/>
                    </a:ext>
                  </a:extLst>
                </a:gridCol>
                <a:gridCol w="885274">
                  <a:extLst>
                    <a:ext uri="{9D8B030D-6E8A-4147-A177-3AD203B41FA5}">
                      <a16:colId xmlns:a16="http://schemas.microsoft.com/office/drawing/2014/main" val="20001"/>
                    </a:ext>
                  </a:extLst>
                </a:gridCol>
                <a:gridCol w="885274">
                  <a:extLst>
                    <a:ext uri="{9D8B030D-6E8A-4147-A177-3AD203B41FA5}">
                      <a16:colId xmlns:a16="http://schemas.microsoft.com/office/drawing/2014/main" val="20002"/>
                    </a:ext>
                  </a:extLst>
                </a:gridCol>
                <a:gridCol w="886112">
                  <a:extLst>
                    <a:ext uri="{9D8B030D-6E8A-4147-A177-3AD203B41FA5}">
                      <a16:colId xmlns:a16="http://schemas.microsoft.com/office/drawing/2014/main" val="20003"/>
                    </a:ext>
                  </a:extLst>
                </a:gridCol>
                <a:gridCol w="885274">
                  <a:extLst>
                    <a:ext uri="{9D8B030D-6E8A-4147-A177-3AD203B41FA5}">
                      <a16:colId xmlns:a16="http://schemas.microsoft.com/office/drawing/2014/main" val="20004"/>
                    </a:ext>
                  </a:extLst>
                </a:gridCol>
                <a:gridCol w="886112">
                  <a:extLst>
                    <a:ext uri="{9D8B030D-6E8A-4147-A177-3AD203B41FA5}">
                      <a16:colId xmlns:a16="http://schemas.microsoft.com/office/drawing/2014/main" val="20005"/>
                    </a:ext>
                  </a:extLst>
                </a:gridCol>
                <a:gridCol w="885274">
                  <a:extLst>
                    <a:ext uri="{9D8B030D-6E8A-4147-A177-3AD203B41FA5}">
                      <a16:colId xmlns:a16="http://schemas.microsoft.com/office/drawing/2014/main" val="20006"/>
                    </a:ext>
                  </a:extLst>
                </a:gridCol>
                <a:gridCol w="835649">
                  <a:extLst>
                    <a:ext uri="{9D8B030D-6E8A-4147-A177-3AD203B41FA5}">
                      <a16:colId xmlns:a16="http://schemas.microsoft.com/office/drawing/2014/main" val="20007"/>
                    </a:ext>
                  </a:extLst>
                </a:gridCol>
              </a:tblGrid>
              <a:tr h="1246848">
                <a:tc>
                  <a:txBody>
                    <a:bodyPr/>
                    <a:lstStyle/>
                    <a:p>
                      <a:pPr algn="just" fontAlgn="base" hangingPunct="0">
                        <a:lnSpc>
                          <a:spcPct val="115000"/>
                        </a:lnSpc>
                        <a:spcAft>
                          <a:spcPts val="1000"/>
                        </a:spcAft>
                      </a:pPr>
                      <a:r>
                        <a:rPr lang="uz-Latn-UZ" sz="2400" dirty="0">
                          <a:latin typeface="Times New Roman" pitchFamily="18" charset="0"/>
                          <a:ea typeface="Times New Roman"/>
                          <a:cs typeface="Times New Roman" pitchFamily="18" charset="0"/>
                        </a:rPr>
                        <a:t>Yillar </a:t>
                      </a:r>
                      <a:endParaRPr lang="ru-RU" sz="2400" dirty="0">
                        <a:latin typeface="Times New Roman" pitchFamily="18" charset="0"/>
                        <a:ea typeface="Times New Roman"/>
                        <a:cs typeface="Times New Roman" pitchFamily="18" charset="0"/>
                      </a:endParaRPr>
                    </a:p>
                  </a:txBody>
                  <a:tcPr marL="66805" marR="668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en-US" sz="2400" dirty="0" smtClean="0">
                          <a:latin typeface="Times New Roman" pitchFamily="18" charset="0"/>
                          <a:ea typeface="Times New Roman"/>
                          <a:cs typeface="Times New Roman" pitchFamily="18" charset="0"/>
                        </a:rPr>
                        <a:t>2000</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uz-Latn-UZ" sz="2400" dirty="0" smtClean="0">
                          <a:latin typeface="Times New Roman" pitchFamily="18" charset="0"/>
                          <a:ea typeface="Times New Roman"/>
                          <a:cs typeface="Times New Roman" pitchFamily="18" charset="0"/>
                        </a:rPr>
                        <a:t>20</a:t>
                      </a:r>
                      <a:r>
                        <a:rPr lang="en-US" sz="2400" dirty="0" smtClean="0">
                          <a:latin typeface="Times New Roman" pitchFamily="18" charset="0"/>
                          <a:ea typeface="Times New Roman"/>
                          <a:cs typeface="Times New Roman" pitchFamily="18" charset="0"/>
                        </a:rPr>
                        <a:t>15</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uz-Latn-UZ" sz="2400" dirty="0" smtClean="0">
                          <a:latin typeface="Times New Roman" pitchFamily="18" charset="0"/>
                          <a:ea typeface="Times New Roman"/>
                          <a:cs typeface="Times New Roman" pitchFamily="18" charset="0"/>
                        </a:rPr>
                        <a:t>20</a:t>
                      </a:r>
                      <a:r>
                        <a:rPr lang="en-US" sz="2400" dirty="0" smtClean="0">
                          <a:latin typeface="Times New Roman" pitchFamily="18" charset="0"/>
                          <a:ea typeface="Times New Roman"/>
                          <a:cs typeface="Times New Roman" pitchFamily="18" charset="0"/>
                        </a:rPr>
                        <a:t>16</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uz-Latn-UZ" sz="2400" dirty="0" smtClean="0">
                          <a:latin typeface="Times New Roman" pitchFamily="18" charset="0"/>
                          <a:ea typeface="Times New Roman"/>
                          <a:cs typeface="Times New Roman" pitchFamily="18" charset="0"/>
                        </a:rPr>
                        <a:t>20</a:t>
                      </a:r>
                      <a:r>
                        <a:rPr lang="en-US" sz="2400" dirty="0" smtClean="0">
                          <a:latin typeface="Times New Roman" pitchFamily="18" charset="0"/>
                          <a:ea typeface="Times New Roman"/>
                          <a:cs typeface="Times New Roman" pitchFamily="18" charset="0"/>
                        </a:rPr>
                        <a:t>17</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uz-Latn-UZ" sz="2400" dirty="0" smtClean="0">
                          <a:latin typeface="Times New Roman" pitchFamily="18" charset="0"/>
                          <a:ea typeface="Times New Roman"/>
                          <a:cs typeface="Times New Roman" pitchFamily="18" charset="0"/>
                        </a:rPr>
                        <a:t>20</a:t>
                      </a:r>
                      <a:r>
                        <a:rPr lang="en-US" sz="2400" dirty="0" smtClean="0">
                          <a:latin typeface="Times New Roman" pitchFamily="18" charset="0"/>
                          <a:ea typeface="Times New Roman"/>
                          <a:cs typeface="Times New Roman" pitchFamily="18" charset="0"/>
                        </a:rPr>
                        <a:t>18</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uz-Latn-UZ" sz="2400" dirty="0" smtClean="0">
                          <a:latin typeface="Times New Roman" pitchFamily="18" charset="0"/>
                          <a:ea typeface="Times New Roman"/>
                          <a:cs typeface="Times New Roman" pitchFamily="18" charset="0"/>
                        </a:rPr>
                        <a:t>20</a:t>
                      </a:r>
                      <a:r>
                        <a:rPr lang="en-US" sz="2400" dirty="0" smtClean="0">
                          <a:latin typeface="Times New Roman" pitchFamily="18" charset="0"/>
                          <a:ea typeface="Times New Roman"/>
                          <a:cs typeface="Times New Roman" pitchFamily="18" charset="0"/>
                        </a:rPr>
                        <a:t>19</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en-US" sz="2400" dirty="0" smtClean="0">
                          <a:latin typeface="Times New Roman" pitchFamily="18" charset="0"/>
                          <a:ea typeface="Times New Roman"/>
                          <a:cs typeface="Times New Roman" pitchFamily="18" charset="0"/>
                        </a:rPr>
                        <a:t>2019/2018, %</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246848">
                <a:tc>
                  <a:txBody>
                    <a:bodyPr/>
                    <a:lstStyle/>
                    <a:p>
                      <a:pPr algn="just" fontAlgn="base" hangingPunct="0">
                        <a:lnSpc>
                          <a:spcPct val="115000"/>
                        </a:lnSpc>
                        <a:spcAft>
                          <a:spcPts val="1000"/>
                        </a:spcAft>
                      </a:pPr>
                      <a:r>
                        <a:rPr lang="uz-Latn-UZ" sz="2400" dirty="0">
                          <a:latin typeface="Times New Roman" pitchFamily="18" charset="0"/>
                          <a:ea typeface="Times New Roman"/>
                          <a:cs typeface="Times New Roman" pitchFamily="18" charset="0"/>
                        </a:rPr>
                        <a:t>Aholi soni yil boshiga </a:t>
                      </a:r>
                      <a:r>
                        <a:rPr lang="en-US" sz="2400" dirty="0" smtClean="0">
                          <a:latin typeface="Times New Roman" pitchFamily="18" charset="0"/>
                          <a:ea typeface="Times New Roman"/>
                          <a:cs typeface="Times New Roman" pitchFamily="18" charset="0"/>
                        </a:rPr>
                        <a:t>-01.01.</a:t>
                      </a:r>
                    </a:p>
                    <a:p>
                      <a:pPr algn="just" fontAlgn="base" hangingPunct="0">
                        <a:lnSpc>
                          <a:spcPct val="115000"/>
                        </a:lnSpc>
                        <a:spcAft>
                          <a:spcPts val="1000"/>
                        </a:spcAft>
                      </a:pPr>
                      <a:r>
                        <a:rPr lang="uz-Latn-UZ" sz="2400" dirty="0" smtClean="0">
                          <a:latin typeface="Times New Roman" pitchFamily="18" charset="0"/>
                          <a:ea typeface="Times New Roman"/>
                          <a:cs typeface="Times New Roman" pitchFamily="18" charset="0"/>
                        </a:rPr>
                        <a:t>(mln.kishi</a:t>
                      </a:r>
                      <a:r>
                        <a:rPr lang="uz-Latn-UZ" sz="2400" dirty="0">
                          <a:latin typeface="Times New Roman" pitchFamily="18" charset="0"/>
                          <a:ea typeface="Times New Roman"/>
                          <a:cs typeface="Times New Roman" pitchFamily="18" charset="0"/>
                        </a:rPr>
                        <a:t>)</a:t>
                      </a:r>
                      <a:endParaRPr lang="ru-RU" sz="2400" dirty="0">
                        <a:latin typeface="Times New Roman" pitchFamily="18" charset="0"/>
                        <a:ea typeface="Times New Roman"/>
                        <a:cs typeface="Times New Roman" pitchFamily="18" charset="0"/>
                      </a:endParaRPr>
                    </a:p>
                  </a:txBody>
                  <a:tcPr marL="66805" marR="668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en-US" sz="2400" dirty="0" smtClean="0">
                          <a:latin typeface="Times New Roman" pitchFamily="18" charset="0"/>
                          <a:ea typeface="Times New Roman"/>
                          <a:cs typeface="Times New Roman" pitchFamily="18" charset="0"/>
                        </a:rPr>
                        <a:t>24,5</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en-US" sz="2400" dirty="0" smtClean="0">
                          <a:latin typeface="Times New Roman" pitchFamily="18" charset="0"/>
                          <a:ea typeface="Times New Roman"/>
                          <a:cs typeface="Times New Roman" pitchFamily="18" charset="0"/>
                        </a:rPr>
                        <a:t>31</a:t>
                      </a:r>
                      <a:r>
                        <a:rPr lang="uz-Latn-UZ" sz="2400" dirty="0" smtClean="0">
                          <a:latin typeface="Times New Roman" pitchFamily="18" charset="0"/>
                          <a:ea typeface="Times New Roman"/>
                          <a:cs typeface="Times New Roman" pitchFamily="18" charset="0"/>
                        </a:rPr>
                        <a:t>,</a:t>
                      </a:r>
                      <a:r>
                        <a:rPr lang="en-US" sz="2400" dirty="0" smtClean="0">
                          <a:latin typeface="Times New Roman" pitchFamily="18" charset="0"/>
                          <a:ea typeface="Times New Roman"/>
                          <a:cs typeface="Times New Roman" pitchFamily="18" charset="0"/>
                        </a:rPr>
                        <a:t>0</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en-US" sz="2400" dirty="0" smtClean="0">
                          <a:latin typeface="Times New Roman" pitchFamily="18" charset="0"/>
                          <a:ea typeface="Times New Roman"/>
                          <a:cs typeface="Times New Roman" pitchFamily="18" charset="0"/>
                        </a:rPr>
                        <a:t>31,5</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en-US" sz="2400" dirty="0" smtClean="0">
                          <a:latin typeface="Times New Roman" pitchFamily="18" charset="0"/>
                          <a:ea typeface="Times New Roman"/>
                          <a:cs typeface="Times New Roman" pitchFamily="18" charset="0"/>
                        </a:rPr>
                        <a:t>32,1</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en-US" sz="2400" dirty="0" smtClean="0">
                          <a:latin typeface="Times New Roman" pitchFamily="18" charset="0"/>
                          <a:ea typeface="Times New Roman"/>
                          <a:cs typeface="Times New Roman" pitchFamily="18" charset="0"/>
                        </a:rPr>
                        <a:t>32,7</a:t>
                      </a:r>
                    </a:p>
                    <a:p>
                      <a:pPr algn="ctr" fontAlgn="base" hangingPunct="0">
                        <a:lnSpc>
                          <a:spcPct val="115000"/>
                        </a:lnSpc>
                        <a:spcAft>
                          <a:spcPts val="1000"/>
                        </a:spcAft>
                      </a:pPr>
                      <a:r>
                        <a:rPr lang="en-US" sz="2400" dirty="0" smtClean="0">
                          <a:latin typeface="Times New Roman" pitchFamily="18" charset="0"/>
                          <a:ea typeface="Times New Roman"/>
                          <a:cs typeface="Times New Roman" pitchFamily="18" charset="0"/>
                        </a:rPr>
                        <a:t>33656700</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en-US" sz="2400" dirty="0" smtClean="0">
                          <a:latin typeface="Times New Roman" pitchFamily="18" charset="0"/>
                          <a:ea typeface="Times New Roman"/>
                          <a:cs typeface="Times New Roman" pitchFamily="18" charset="0"/>
                        </a:rPr>
                        <a:t>33,9</a:t>
                      </a:r>
                    </a:p>
                    <a:p>
                      <a:pPr algn="ctr" fontAlgn="base" hangingPunct="0">
                        <a:lnSpc>
                          <a:spcPct val="115000"/>
                        </a:lnSpc>
                        <a:spcAft>
                          <a:spcPts val="1000"/>
                        </a:spcAft>
                      </a:pPr>
                      <a:r>
                        <a:rPr lang="en-US" sz="2400" dirty="0" smtClean="0">
                          <a:latin typeface="Times New Roman" pitchFamily="18" charset="0"/>
                          <a:ea typeface="Times New Roman"/>
                          <a:cs typeface="Times New Roman" pitchFamily="18" charset="0"/>
                        </a:rPr>
                        <a:t>33876481</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hangingPunct="0">
                        <a:lnSpc>
                          <a:spcPct val="115000"/>
                        </a:lnSpc>
                        <a:spcAft>
                          <a:spcPts val="1000"/>
                        </a:spcAft>
                      </a:pPr>
                      <a:r>
                        <a:rPr lang="en-US" sz="2400" dirty="0" smtClean="0">
                          <a:latin typeface="Times New Roman" pitchFamily="18" charset="0"/>
                          <a:ea typeface="Times New Roman"/>
                          <a:cs typeface="Times New Roman" pitchFamily="18" charset="0"/>
                        </a:rPr>
                        <a:t>103,7</a:t>
                      </a:r>
                      <a:endParaRPr lang="ru-RU" sz="2400" dirty="0">
                        <a:latin typeface="Times New Roman" pitchFamily="18" charset="0"/>
                        <a:ea typeface="Times New Roman"/>
                        <a:cs typeface="Times New Roman" pitchFamily="18" charset="0"/>
                      </a:endParaRPr>
                    </a:p>
                  </a:txBody>
                  <a:tcPr marL="66805" marR="6680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92513" name="Rectangle 1"/>
          <p:cNvSpPr>
            <a:spLocks noChangeArrowheads="1"/>
          </p:cNvSpPr>
          <p:nvPr/>
        </p:nvSpPr>
        <p:spPr bwMode="auto">
          <a:xfrm>
            <a:off x="651078" y="1052736"/>
            <a:ext cx="7992888"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O</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zbekiston</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aholisining</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2000-20</a:t>
            </a:r>
            <a:r>
              <a:rPr kumimoji="0" lang="en-US"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19</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yillarda</a:t>
            </a:r>
            <a:r>
              <a:rPr kumimoji="0" lang="ru-RU" sz="28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o‘sishi</a:t>
            </a:r>
            <a:endParaRPr kumimoji="0" lang="ru-RU" sz="1200" b="0" i="0" u="none" strike="noStrike" cap="none" normalizeH="0" baseline="0" dirty="0" smtClean="0">
              <a:ln>
                <a:noFill/>
              </a:ln>
              <a:solidFill>
                <a:schemeClr val="tx1"/>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029493498"/>
              </p:ext>
            </p:extLst>
          </p:nvPr>
        </p:nvGraphicFramePr>
        <p:xfrm>
          <a:off x="611560" y="476672"/>
          <a:ext cx="8064896" cy="1706880"/>
        </p:xfrm>
        <a:graphic>
          <a:graphicData uri="http://schemas.openxmlformats.org/drawingml/2006/table">
            <a:tbl>
              <a:tblPr>
                <a:tableStyleId>{5C22544A-7EE6-4342-B048-85BDC9FD1C3A}</a:tableStyleId>
              </a:tblPr>
              <a:tblGrid>
                <a:gridCol w="8064896">
                  <a:extLst>
                    <a:ext uri="{9D8B030D-6E8A-4147-A177-3AD203B41FA5}">
                      <a16:colId xmlns:a16="http://schemas.microsoft.com/office/drawing/2014/main" val="1780965520"/>
                    </a:ext>
                  </a:extLst>
                </a:gridCol>
              </a:tblGrid>
              <a:tr h="914400">
                <a:tc>
                  <a:txBody>
                    <a:bodyPr/>
                    <a:lstStyle/>
                    <a:p>
                      <a:pPr indent="270510" algn="just">
                        <a:spcAft>
                          <a:spcPts val="0"/>
                        </a:spcAft>
                      </a:pPr>
                      <a:r>
                        <a:rPr lang="en-US" sz="2800" b="1" dirty="0" smtClean="0">
                          <a:solidFill>
                            <a:srgbClr val="0000FF"/>
                          </a:solidFill>
                          <a:effectLst/>
                          <a:latin typeface="Times New Roman" panose="02020603050405020304" pitchFamily="18" charset="0"/>
                          <a:cs typeface="Times New Roman" panose="02020603050405020304" pitchFamily="18" charset="0"/>
                        </a:rPr>
                        <a:t>2. </a:t>
                      </a:r>
                      <a:r>
                        <a:rPr lang="uz-Latn-UZ" sz="2800" b="1" dirty="0" smtClean="0">
                          <a:solidFill>
                            <a:srgbClr val="0000FF"/>
                          </a:solidFill>
                          <a:effectLst/>
                          <a:latin typeface="Times New Roman" panose="02020603050405020304" pitchFamily="18" charset="0"/>
                          <a:cs typeface="Times New Roman" panose="02020603050405020304" pitchFamily="18" charset="0"/>
                        </a:rPr>
                        <a:t>Davriy </a:t>
                      </a:r>
                      <a:r>
                        <a:rPr lang="uz-Latn-UZ" sz="2800" b="1" dirty="0">
                          <a:solidFill>
                            <a:srgbClr val="0000FF"/>
                          </a:solidFill>
                          <a:effectLst/>
                          <a:latin typeface="Times New Roman" panose="02020603050405020304" pitchFamily="18" charset="0"/>
                          <a:cs typeface="Times New Roman" panose="02020603050405020304" pitchFamily="18" charset="0"/>
                        </a:rPr>
                        <a:t>dinamika qatori </a:t>
                      </a:r>
                      <a:r>
                        <a:rPr lang="uz-Latn-UZ" sz="2800" dirty="0" smtClean="0">
                          <a:effectLst/>
                          <a:latin typeface="Times New Roman" panose="02020603050405020304" pitchFamily="18" charset="0"/>
                          <a:cs typeface="Times New Roman" panose="02020603050405020304" pitchFamily="18" charset="0"/>
                        </a:rPr>
                        <a:t>– </a:t>
                      </a:r>
                      <a:endParaRPr lang="en-US" sz="2800" dirty="0" smtClean="0">
                        <a:effectLst/>
                        <a:latin typeface="Times New Roman" panose="02020603050405020304" pitchFamily="18" charset="0"/>
                        <a:cs typeface="Times New Roman" panose="02020603050405020304" pitchFamily="18" charset="0"/>
                      </a:endParaRPr>
                    </a:p>
                    <a:p>
                      <a:pPr indent="270510" algn="just">
                        <a:spcAft>
                          <a:spcPts val="0"/>
                        </a:spcAft>
                      </a:pPr>
                      <a:r>
                        <a:rPr lang="uz-Latn-UZ" sz="2800" dirty="0" smtClean="0">
                          <a:effectLst/>
                          <a:latin typeface="Times New Roman" panose="02020603050405020304" pitchFamily="18" charset="0"/>
                          <a:cs typeface="Times New Roman" panose="02020603050405020304" pitchFamily="18" charset="0"/>
                        </a:rPr>
                        <a:t>bu </a:t>
                      </a:r>
                      <a:r>
                        <a:rPr lang="uz-Latn-UZ" sz="2800" dirty="0">
                          <a:effectLst/>
                          <a:latin typeface="Times New Roman" panose="02020603050405020304" pitchFamily="18" charset="0"/>
                          <a:cs typeface="Times New Roman" panose="02020603050405020304" pitchFamily="18" charset="0"/>
                        </a:rPr>
                        <a:t>iqtisodiy oqimlar qatori, ma’lum davrlar ichida kechgan jarayon natijalarini ta’riflovchi ko‘rsatkichlar qatoridir.</a:t>
                      </a:r>
                      <a:endParaRPr lang="ru-RU" sz="16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14300" marR="114300" marT="0" marB="0"/>
                </a:tc>
                <a:extLst>
                  <a:ext uri="{0D108BD9-81ED-4DB2-BD59-A6C34878D82A}">
                    <a16:rowId xmlns:a16="http://schemas.microsoft.com/office/drawing/2014/main" val="2831311233"/>
                  </a:ext>
                </a:extLst>
              </a:tr>
            </a:tbl>
          </a:graphicData>
        </a:graphic>
      </p:graphicFrame>
      <p:pic>
        <p:nvPicPr>
          <p:cNvPr id="3" name="Рисунок 2"/>
          <p:cNvPicPr>
            <a:picLocks noChangeAspect="1"/>
          </p:cNvPicPr>
          <p:nvPr/>
        </p:nvPicPr>
        <p:blipFill rotWithShape="1">
          <a:blip r:embed="rId2"/>
          <a:srcRect l="19427" t="52953" r="21095" b="21454"/>
          <a:stretch/>
        </p:blipFill>
        <p:spPr>
          <a:xfrm>
            <a:off x="582666" y="2367676"/>
            <a:ext cx="7704856" cy="1872208"/>
          </a:xfrm>
          <a:prstGeom prst="rect">
            <a:avLst/>
          </a:prstGeom>
        </p:spPr>
      </p:pic>
      <p:pic>
        <p:nvPicPr>
          <p:cNvPr id="4" name="Рисунок 3"/>
          <p:cNvPicPr>
            <a:picLocks noChangeAspect="1"/>
          </p:cNvPicPr>
          <p:nvPr/>
        </p:nvPicPr>
        <p:blipFill>
          <a:blip r:embed="rId3"/>
          <a:stretch>
            <a:fillRect/>
          </a:stretch>
        </p:blipFill>
        <p:spPr>
          <a:xfrm>
            <a:off x="284990" y="4424009"/>
            <a:ext cx="8718036" cy="2042337"/>
          </a:xfrm>
          <a:prstGeom prst="rect">
            <a:avLst/>
          </a:prstGeom>
          <a:solidFill>
            <a:schemeClr val="bg2">
              <a:lumMod val="75000"/>
            </a:schemeClr>
          </a:solidFill>
        </p:spPr>
      </p:pic>
    </p:spTree>
    <p:extLst>
      <p:ext uri="{BB962C8B-B14F-4D97-AF65-F5344CB8AC3E}">
        <p14:creationId xmlns:p14="http://schemas.microsoft.com/office/powerpoint/2010/main" val="36496056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1628800"/>
            <a:ext cx="7992888" cy="2862322"/>
          </a:xfrm>
          <a:prstGeom prst="rect">
            <a:avLst/>
          </a:prstGeom>
        </p:spPr>
        <p:txBody>
          <a:bodyPr wrap="square">
            <a:spAutoFit/>
          </a:bodyPr>
          <a:lstStyle/>
          <a:p>
            <a:pPr indent="457200" algn="ctr">
              <a:spcAft>
                <a:spcPts val="0"/>
              </a:spcAft>
            </a:pPr>
            <a:r>
              <a:rPr lang="uz-Latn-UZ" sz="3600" dirty="0">
                <a:solidFill>
                  <a:srgbClr val="0000FF"/>
                </a:solidFill>
                <a:latin typeface="Times New Roman" panose="02020603050405020304" pitchFamily="18" charset="0"/>
                <a:ea typeface="Times New Roman" panose="02020603050405020304" pitchFamily="18" charset="0"/>
              </a:rPr>
              <a:t>Dinamika qatorlarini momentli yoki davriy ko‘rinishda tuzish ixtiyoriy ish bo‘lmasdan, balki o‘rganilayotgan hodisaning mohiyatiga, uning miqdorini aniqlash usuliga bog‘liqdir. </a:t>
            </a:r>
            <a:endParaRPr lang="ru-RU" sz="2000" dirty="0">
              <a:solidFill>
                <a:srgbClr val="0000FF"/>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5158560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476672"/>
            <a:ext cx="8496944" cy="1569660"/>
          </a:xfrm>
          <a:prstGeom prst="rect">
            <a:avLst/>
          </a:prstGeom>
          <a:solidFill>
            <a:srgbClr val="FFFF00"/>
          </a:solidFill>
        </p:spPr>
        <p:txBody>
          <a:bodyPr wrap="square">
            <a:spAutoFit/>
          </a:bodyPr>
          <a:lstStyle/>
          <a:p>
            <a:pPr algn="ctr"/>
            <a:r>
              <a:rPr lang="uz-Latn-UZ" sz="3200" dirty="0">
                <a:solidFill>
                  <a:srgbClr val="0000FF"/>
                </a:solidFill>
                <a:latin typeface="Times New Roman" panose="02020603050405020304" pitchFamily="18" charset="0"/>
                <a:ea typeface="Times New Roman" panose="02020603050405020304" pitchFamily="18" charset="0"/>
              </a:rPr>
              <a:t>Dinamika qatorlarini boshlang‘ich mutlaq miqdorlar va hosilaviy ko‘rsatkichlar asosida tuzish mumkin. </a:t>
            </a:r>
            <a:endParaRPr lang="ru-RU" sz="3200" dirty="0">
              <a:solidFill>
                <a:srgbClr val="0000FF"/>
              </a:solidFill>
            </a:endParaRPr>
          </a:p>
        </p:txBody>
      </p:sp>
      <p:sp>
        <p:nvSpPr>
          <p:cNvPr id="3" name="Прямоугольник 2"/>
          <p:cNvSpPr/>
          <p:nvPr/>
        </p:nvSpPr>
        <p:spPr>
          <a:xfrm>
            <a:off x="395536" y="2420888"/>
            <a:ext cx="8496944" cy="2246769"/>
          </a:xfrm>
          <a:prstGeom prst="rect">
            <a:avLst/>
          </a:prstGeom>
          <a:solidFill>
            <a:schemeClr val="accent2">
              <a:lumMod val="20000"/>
              <a:lumOff val="80000"/>
            </a:schemeClr>
          </a:solidFill>
        </p:spPr>
        <p:txBody>
          <a:bodyPr wrap="square">
            <a:spAutoFit/>
          </a:bodyPr>
          <a:lstStyle/>
          <a:p>
            <a:r>
              <a:rPr lang="uz-Latn-UZ" sz="2800" b="1" dirty="0">
                <a:solidFill>
                  <a:srgbClr val="0000FF"/>
                </a:solidFill>
                <a:latin typeface="Times New Roman" panose="02020603050405020304" pitchFamily="18" charset="0"/>
                <a:ea typeface="Times New Roman" panose="02020603050405020304" pitchFamily="18" charset="0"/>
              </a:rPr>
              <a:t>Hosilaviy </a:t>
            </a:r>
            <a:r>
              <a:rPr lang="uz-Latn-UZ" sz="2800" b="1" dirty="0" smtClean="0">
                <a:solidFill>
                  <a:srgbClr val="0000FF"/>
                </a:solidFill>
                <a:latin typeface="Times New Roman" panose="02020603050405020304" pitchFamily="18" charset="0"/>
                <a:ea typeface="Times New Roman" panose="02020603050405020304" pitchFamily="18" charset="0"/>
              </a:rPr>
              <a:t>ko‘rsatkich</a:t>
            </a:r>
            <a:r>
              <a:rPr lang="en-US" sz="2800" b="1" dirty="0" smtClean="0">
                <a:solidFill>
                  <a:srgbClr val="0000FF"/>
                </a:solidFill>
                <a:latin typeface="Times New Roman" panose="02020603050405020304" pitchFamily="18" charset="0"/>
                <a:ea typeface="Times New Roman" panose="02020603050405020304" pitchFamily="18" charset="0"/>
              </a:rPr>
              <a:t>lar</a:t>
            </a:r>
            <a:r>
              <a:rPr lang="uz-Latn-UZ" sz="2800" b="1" dirty="0" smtClean="0">
                <a:solidFill>
                  <a:srgbClr val="0000FF"/>
                </a:solidFill>
                <a:latin typeface="Times New Roman" panose="02020603050405020304" pitchFamily="18" charset="0"/>
                <a:ea typeface="Times New Roman" panose="02020603050405020304" pitchFamily="18" charset="0"/>
              </a:rPr>
              <a:t> </a:t>
            </a:r>
            <a:r>
              <a:rPr lang="uz-Latn-UZ" sz="2800" b="1" dirty="0">
                <a:solidFill>
                  <a:srgbClr val="0000FF"/>
                </a:solidFill>
                <a:latin typeface="Times New Roman" panose="02020603050405020304" pitchFamily="18" charset="0"/>
                <a:ea typeface="Times New Roman" panose="02020603050405020304" pitchFamily="18" charset="0"/>
              </a:rPr>
              <a:t>qatorlari </a:t>
            </a:r>
            <a:endParaRPr lang="en-US" sz="2800" b="1" dirty="0" smtClean="0">
              <a:solidFill>
                <a:srgbClr val="0000FF"/>
              </a:solidFill>
              <a:latin typeface="Times New Roman" panose="02020603050405020304" pitchFamily="18" charset="0"/>
              <a:ea typeface="Times New Roman" panose="02020603050405020304" pitchFamily="18" charset="0"/>
            </a:endParaRPr>
          </a:p>
          <a:p>
            <a:endParaRPr lang="en-US" sz="2800" dirty="0">
              <a:solidFill>
                <a:srgbClr val="0000FF"/>
              </a:solidFill>
              <a:latin typeface="Times New Roman" panose="02020603050405020304" pitchFamily="18" charset="0"/>
              <a:ea typeface="Times New Roman" panose="02020603050405020304" pitchFamily="18" charset="0"/>
            </a:endParaRPr>
          </a:p>
          <a:p>
            <a:r>
              <a:rPr lang="uz-Latn-UZ" sz="2800" dirty="0" smtClean="0">
                <a:solidFill>
                  <a:srgbClr val="0000FF"/>
                </a:solidFill>
                <a:latin typeface="Times New Roman" panose="02020603050405020304" pitchFamily="18" charset="0"/>
                <a:ea typeface="Times New Roman" panose="02020603050405020304" pitchFamily="18" charset="0"/>
              </a:rPr>
              <a:t>deganda </a:t>
            </a:r>
            <a:r>
              <a:rPr lang="uz-Latn-UZ" sz="2800" dirty="0">
                <a:solidFill>
                  <a:srgbClr val="0000FF"/>
                </a:solidFill>
                <a:latin typeface="Times New Roman" panose="02020603050405020304" pitchFamily="18" charset="0"/>
                <a:ea typeface="Times New Roman" panose="02020603050405020304" pitchFamily="18" charset="0"/>
              </a:rPr>
              <a:t>mutlaq miqdorlarni qayta ishlash natijasida olingan nisbiy va o‘rtacha miqdorlar asosida tuzilgan qatorlar tushuniladi. </a:t>
            </a:r>
            <a:endParaRPr lang="ru-RU" sz="2800" dirty="0">
              <a:solidFill>
                <a:srgbClr val="0000FF"/>
              </a:solidFill>
            </a:endParaRPr>
          </a:p>
        </p:txBody>
      </p:sp>
    </p:spTree>
    <p:extLst>
      <p:ext uri="{BB962C8B-B14F-4D97-AF65-F5344CB8AC3E}">
        <p14:creationId xmlns:p14="http://schemas.microsoft.com/office/powerpoint/2010/main" val="27683193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вырезанными противолежащими углами 3"/>
          <p:cNvSpPr/>
          <p:nvPr/>
        </p:nvSpPr>
        <p:spPr>
          <a:xfrm>
            <a:off x="642910" y="601583"/>
            <a:ext cx="7858180" cy="928694"/>
          </a:xfrm>
          <a:prstGeom prst="snip2DiagRect">
            <a:avLst/>
          </a:prstGeom>
          <a:solidFill>
            <a:schemeClr val="accent1">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uz-Latn-UZ" sz="2800" dirty="0">
                <a:latin typeface="Times New Roman" panose="02020603050405020304" pitchFamily="18" charset="0"/>
                <a:cs typeface="Times New Roman" panose="02020603050405020304" pitchFamily="18" charset="0"/>
              </a:rPr>
              <a:t>Dinamika qatori quyidagilar bilan xarakterlanadi:</a:t>
            </a:r>
            <a:endParaRPr lang="ru-RU" sz="2800" dirty="0">
              <a:latin typeface="Times New Roman" panose="02020603050405020304" pitchFamily="18" charset="0"/>
              <a:cs typeface="Times New Roman" panose="02020603050405020304" pitchFamily="18" charset="0"/>
            </a:endParaRPr>
          </a:p>
        </p:txBody>
      </p:sp>
      <p:sp>
        <p:nvSpPr>
          <p:cNvPr id="5" name="Блок-схема: знак завершения 4"/>
          <p:cNvSpPr/>
          <p:nvPr/>
        </p:nvSpPr>
        <p:spPr>
          <a:xfrm>
            <a:off x="2714612" y="2285992"/>
            <a:ext cx="5786478" cy="785818"/>
          </a:xfrm>
          <a:prstGeom prst="flowChartTerminator">
            <a:avLst/>
          </a:prstGeom>
          <a:solidFill>
            <a:schemeClr val="accent1">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uz-Latn-UZ" sz="2400" dirty="0">
                <a:latin typeface="Times New Roman" panose="02020603050405020304" pitchFamily="18" charset="0"/>
                <a:cs typeface="Times New Roman" panose="02020603050405020304" pitchFamily="18" charset="0"/>
              </a:rPr>
              <a:t>uzoq muddatli harakat yo‘nalishi, ya’ni umumiy asriy </a:t>
            </a:r>
            <a:r>
              <a:rPr lang="uz-Latn-UZ" sz="2400" dirty="0" smtClean="0">
                <a:latin typeface="Times New Roman" panose="02020603050405020304" pitchFamily="18" charset="0"/>
                <a:cs typeface="Times New Roman" panose="02020603050405020304" pitchFamily="18" charset="0"/>
              </a:rPr>
              <a:t>tendensiya</a:t>
            </a:r>
            <a:endParaRPr lang="ru-RU" sz="2400" dirty="0">
              <a:latin typeface="Times New Roman" panose="02020603050405020304" pitchFamily="18" charset="0"/>
              <a:cs typeface="Times New Roman" panose="02020603050405020304" pitchFamily="18" charset="0"/>
            </a:endParaRPr>
          </a:p>
        </p:txBody>
      </p:sp>
      <p:sp>
        <p:nvSpPr>
          <p:cNvPr id="6" name="Блок-схема: знак завершения 5"/>
          <p:cNvSpPr/>
          <p:nvPr/>
        </p:nvSpPr>
        <p:spPr>
          <a:xfrm>
            <a:off x="2714612" y="3143248"/>
            <a:ext cx="5786478" cy="785818"/>
          </a:xfrm>
          <a:prstGeom prst="flowChartTerminator">
            <a:avLst/>
          </a:prstGeom>
          <a:solidFill>
            <a:schemeClr val="accent1">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kumimoji="0" lang="ru-RU" sz="24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qisqaroq</a:t>
            </a:r>
            <a:r>
              <a:rPr kumimoji="0" lang="ru-RU"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davrlarga</a:t>
            </a:r>
            <a:r>
              <a:rPr kumimoji="0" lang="ru-RU"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xos</a:t>
            </a:r>
            <a:r>
              <a:rPr kumimoji="0" lang="ru-RU"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siklik</a:t>
            </a:r>
            <a:r>
              <a:rPr kumimoji="0" lang="ru-RU"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yoki</a:t>
            </a:r>
            <a:r>
              <a:rPr kumimoji="0" lang="ru-RU"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lokal</a:t>
            </a:r>
            <a:r>
              <a:rPr kumimoji="0" lang="ru-RU" sz="2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0"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o‘zgarishlar</a:t>
            </a:r>
            <a:endParaRPr lang="ru-RU" sz="2400" dirty="0"/>
          </a:p>
        </p:txBody>
      </p:sp>
      <p:sp>
        <p:nvSpPr>
          <p:cNvPr id="8" name="Блок-схема: знак завершения 7"/>
          <p:cNvSpPr/>
          <p:nvPr/>
        </p:nvSpPr>
        <p:spPr>
          <a:xfrm>
            <a:off x="2714612" y="4000504"/>
            <a:ext cx="5786478" cy="785818"/>
          </a:xfrm>
          <a:prstGeom prst="flowChartTerminator">
            <a:avLst/>
          </a:prstGeom>
          <a:solidFill>
            <a:schemeClr val="accent1">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uz-Latn-UZ" sz="2400" dirty="0">
                <a:latin typeface="Times New Roman" panose="02020603050405020304" pitchFamily="18" charset="0"/>
                <a:cs typeface="Times New Roman" panose="02020603050405020304" pitchFamily="18" charset="0"/>
              </a:rPr>
              <a:t>ayrim yillarga tegishli tebranishlar</a:t>
            </a:r>
            <a:endParaRPr lang="ru-RU" sz="2400" dirty="0">
              <a:latin typeface="Times New Roman" panose="02020603050405020304" pitchFamily="18" charset="0"/>
              <a:cs typeface="Times New Roman" panose="02020603050405020304" pitchFamily="18" charset="0"/>
            </a:endParaRPr>
          </a:p>
        </p:txBody>
      </p:sp>
      <p:sp>
        <p:nvSpPr>
          <p:cNvPr id="9" name="Блок-схема: знак завершения 8"/>
          <p:cNvSpPr/>
          <p:nvPr/>
        </p:nvSpPr>
        <p:spPr>
          <a:xfrm>
            <a:off x="2714612" y="4857760"/>
            <a:ext cx="5786478" cy="785818"/>
          </a:xfrm>
          <a:prstGeom prst="flowChartTerminator">
            <a:avLst/>
          </a:prstGeom>
          <a:solidFill>
            <a:schemeClr val="accent1">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uz-Latn-UZ" sz="2400" dirty="0">
                <a:latin typeface="Times New Roman" panose="02020603050405020304" pitchFamily="18" charset="0"/>
                <a:cs typeface="Times New Roman" panose="02020603050405020304" pitchFamily="18" charset="0"/>
              </a:rPr>
              <a:t>mavsumiy to‘lqinlar</a:t>
            </a:r>
            <a:endParaRPr lang="ru-RU" sz="2400" dirty="0">
              <a:latin typeface="Times New Roman" panose="02020603050405020304" pitchFamily="18" charset="0"/>
              <a:cs typeface="Times New Roman" panose="02020603050405020304" pitchFamily="18" charset="0"/>
            </a:endParaRPr>
          </a:p>
        </p:txBody>
      </p:sp>
      <p:sp>
        <p:nvSpPr>
          <p:cNvPr id="10" name="Блок-схема: знак завершения 9"/>
          <p:cNvSpPr/>
          <p:nvPr/>
        </p:nvSpPr>
        <p:spPr>
          <a:xfrm>
            <a:off x="2714612" y="5715016"/>
            <a:ext cx="5786478" cy="785818"/>
          </a:xfrm>
          <a:prstGeom prst="flowChartTerminator">
            <a:avLst/>
          </a:prstGeom>
          <a:solidFill>
            <a:schemeClr val="accent1">
              <a:lumMod val="40000"/>
              <a:lumOff val="60000"/>
            </a:schemeClr>
          </a:solidFill>
          <a:ln/>
        </p:spPr>
        <p:style>
          <a:lnRef idx="2">
            <a:schemeClr val="dk1"/>
          </a:lnRef>
          <a:fillRef idx="1">
            <a:schemeClr val="lt1"/>
          </a:fillRef>
          <a:effectRef idx="0">
            <a:schemeClr val="dk1"/>
          </a:effectRef>
          <a:fontRef idx="minor">
            <a:schemeClr val="dk1"/>
          </a:fontRef>
        </p:style>
        <p:txBody>
          <a:bodyPr rtlCol="0" anchor="ctr"/>
          <a:lstStyle/>
          <a:p>
            <a:pPr algn="ctr"/>
            <a:r>
              <a:rPr lang="uz-Latn-UZ" sz="2400" dirty="0">
                <a:latin typeface="Times New Roman" panose="02020603050405020304" pitchFamily="18" charset="0"/>
                <a:cs typeface="Times New Roman" panose="02020603050405020304" pitchFamily="18" charset="0"/>
              </a:rPr>
              <a:t>konyunkturaviy tebranishlar</a:t>
            </a:r>
            <a:endParaRPr lang="ru-RU" sz="2400" dirty="0">
              <a:latin typeface="Times New Roman" panose="02020603050405020304" pitchFamily="18" charset="0"/>
              <a:cs typeface="Times New Roman" panose="02020603050405020304" pitchFamily="18" charset="0"/>
            </a:endParaRPr>
          </a:p>
        </p:txBody>
      </p:sp>
      <p:cxnSp>
        <p:nvCxnSpPr>
          <p:cNvPr id="12" name="Прямая соединительная линия 11"/>
          <p:cNvCxnSpPr/>
          <p:nvPr/>
        </p:nvCxnSpPr>
        <p:spPr>
          <a:xfrm>
            <a:off x="1213620" y="1530277"/>
            <a:ext cx="72232" cy="4684805"/>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Прямая со стрелкой 13"/>
          <p:cNvCxnSpPr/>
          <p:nvPr/>
        </p:nvCxnSpPr>
        <p:spPr>
          <a:xfrm>
            <a:off x="1285852" y="6215082"/>
            <a:ext cx="128588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a:off x="1285852" y="3500438"/>
            <a:ext cx="128588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a:off x="1285852" y="2641594"/>
            <a:ext cx="128588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p:cNvCxnSpPr/>
          <p:nvPr/>
        </p:nvCxnSpPr>
        <p:spPr>
          <a:xfrm>
            <a:off x="1285852" y="5214950"/>
            <a:ext cx="128588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a:off x="1285852" y="4357694"/>
            <a:ext cx="1285884" cy="1588"/>
          </a:xfrm>
          <a:prstGeom prst="straightConnector1">
            <a:avLst/>
          </a:prstGeom>
          <a:ln>
            <a:headEnd type="arrow"/>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Блок-схема: несколько документов 3"/>
          <p:cNvSpPr/>
          <p:nvPr/>
        </p:nvSpPr>
        <p:spPr>
          <a:xfrm>
            <a:off x="1285852" y="1142984"/>
            <a:ext cx="7072362" cy="1143008"/>
          </a:xfrm>
          <a:prstGeom prst="flowChartMultidocumen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1489" name="Rectangle 1"/>
          <p:cNvSpPr>
            <a:spLocks noChangeArrowheads="1"/>
          </p:cNvSpPr>
          <p:nvPr/>
        </p:nvSpPr>
        <p:spPr bwMode="auto">
          <a:xfrm>
            <a:off x="1142976" y="1298989"/>
            <a:ext cx="6288445" cy="830997"/>
          </a:xfrm>
          <a:prstGeom prst="rect">
            <a:avLst/>
          </a:prstGeom>
          <a:solidFill>
            <a:schemeClr val="bg2">
              <a:lumMod val="90000"/>
            </a:schemeClr>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l"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Dinamika</a:t>
            </a:r>
            <a:r>
              <a:rPr kumimoji="0" lang="ru-RU"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qatorlarini</a:t>
            </a:r>
            <a:r>
              <a:rPr kumimoji="0" lang="ru-RU"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tahlil</a:t>
            </a:r>
            <a:r>
              <a:rPr kumimoji="0" lang="ru-RU"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qilish</a:t>
            </a:r>
            <a:r>
              <a:rPr kumimoji="0" lang="ru-RU"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jarayonida</a:t>
            </a:r>
            <a:r>
              <a:rPr kumimoji="0" lang="ru-RU"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bir</a:t>
            </a:r>
            <a:r>
              <a:rPr kumimoji="0" lang="ru-RU"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qator</a:t>
            </a:r>
            <a:r>
              <a:rPr kumimoji="0" lang="ru-RU"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ko‘rsatkichlar</a:t>
            </a:r>
            <a:r>
              <a:rPr kumimoji="0" lang="ru-RU"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hisoblanadi</a:t>
            </a:r>
            <a:r>
              <a:rPr kumimoji="0" lang="ru-RU" sz="2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t>
            </a:r>
            <a:endParaRPr kumimoji="0" lang="ru-RU"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Блок-схема: альтернативный процесс 5"/>
          <p:cNvSpPr/>
          <p:nvPr/>
        </p:nvSpPr>
        <p:spPr>
          <a:xfrm>
            <a:off x="1142976" y="2786058"/>
            <a:ext cx="3429024" cy="78581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b="1" dirty="0"/>
              <a:t>mutlaq qo‘shimcha o‘sish (yoki kamayish)</a:t>
            </a:r>
            <a:endParaRPr lang="ru-RU" dirty="0"/>
          </a:p>
        </p:txBody>
      </p:sp>
      <p:sp>
        <p:nvSpPr>
          <p:cNvPr id="7" name="Блок-схема: альтернативный процесс 6"/>
          <p:cNvSpPr/>
          <p:nvPr/>
        </p:nvSpPr>
        <p:spPr>
          <a:xfrm>
            <a:off x="1142976" y="3786190"/>
            <a:ext cx="3429024" cy="78581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b="1" dirty="0"/>
              <a:t>o‘sish (yoki kamayish) koeffitsiyenti yoki sur’ati</a:t>
            </a:r>
            <a:endParaRPr lang="ru-RU" dirty="0"/>
          </a:p>
        </p:txBody>
      </p:sp>
      <p:sp>
        <p:nvSpPr>
          <p:cNvPr id="8" name="Блок-схема: альтернативный процесс 7"/>
          <p:cNvSpPr/>
          <p:nvPr/>
        </p:nvSpPr>
        <p:spPr>
          <a:xfrm>
            <a:off x="1142976" y="4714884"/>
            <a:ext cx="3429024" cy="78581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b="1" dirty="0"/>
              <a:t>qo‘shimcha o‘sish (yoki kamayish) koeffitsiyenti yoki sur’ati (foizda)</a:t>
            </a:r>
            <a:endParaRPr lang="ru-RU" dirty="0"/>
          </a:p>
        </p:txBody>
      </p:sp>
      <p:sp>
        <p:nvSpPr>
          <p:cNvPr id="11" name="Блок-схема: альтернативный процесс 10"/>
          <p:cNvSpPr/>
          <p:nvPr/>
        </p:nvSpPr>
        <p:spPr>
          <a:xfrm>
            <a:off x="1142976" y="5715016"/>
            <a:ext cx="3429024" cy="78581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b="1" dirty="0"/>
              <a:t>1% qo‘shimcha o‘sishning (yoki kamayishning) mutlaq qiymati</a:t>
            </a:r>
            <a:endParaRPr lang="ru-RU" dirty="0"/>
          </a:p>
        </p:txBody>
      </p:sp>
      <p:cxnSp>
        <p:nvCxnSpPr>
          <p:cNvPr id="13" name="Прямая соединительная линия 12"/>
          <p:cNvCxnSpPr/>
          <p:nvPr/>
        </p:nvCxnSpPr>
        <p:spPr>
          <a:xfrm rot="16200000" flipH="1">
            <a:off x="4964909" y="4107661"/>
            <a:ext cx="4143404" cy="714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Прямая со стрелкой 16"/>
          <p:cNvCxnSpPr/>
          <p:nvPr/>
        </p:nvCxnSpPr>
        <p:spPr>
          <a:xfrm rot="10800000">
            <a:off x="4929190" y="3000372"/>
            <a:ext cx="207170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rot="10800000">
            <a:off x="5000628" y="4071942"/>
            <a:ext cx="207170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Прямая со стрелкой 18"/>
          <p:cNvCxnSpPr/>
          <p:nvPr/>
        </p:nvCxnSpPr>
        <p:spPr>
          <a:xfrm rot="10800000">
            <a:off x="5000628" y="5072074"/>
            <a:ext cx="207170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Прямая со стрелкой 19"/>
          <p:cNvCxnSpPr/>
          <p:nvPr/>
        </p:nvCxnSpPr>
        <p:spPr>
          <a:xfrm rot="10800000">
            <a:off x="5000628" y="6215082"/>
            <a:ext cx="207170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11560" y="548680"/>
            <a:ext cx="8136904" cy="1200329"/>
          </a:xfrm>
          <a:prstGeom prst="rect">
            <a:avLst/>
          </a:prstGeom>
          <a:solidFill>
            <a:schemeClr val="accent2">
              <a:lumMod val="40000"/>
              <a:lumOff val="60000"/>
            </a:schemeClr>
          </a:solidFill>
        </p:spPr>
        <p:txBody>
          <a:bodyPr wrap="square">
            <a:spAutoFit/>
          </a:bodyPr>
          <a:lstStyle/>
          <a:p>
            <a:pPr marL="457200" indent="-457200" algn="just">
              <a:spcAft>
                <a:spcPts val="0"/>
              </a:spcAft>
              <a:buAutoNum type="arabicPeriod"/>
            </a:pPr>
            <a:r>
              <a:rPr lang="uz-Latn-UZ" sz="2400" b="1" dirty="0" smtClean="0">
                <a:latin typeface="Times New Roman" panose="02020603050405020304" pitchFamily="18" charset="0"/>
                <a:ea typeface="Times New Roman" panose="02020603050405020304" pitchFamily="18" charset="0"/>
              </a:rPr>
              <a:t>Mutlaq </a:t>
            </a:r>
            <a:r>
              <a:rPr lang="uz-Latn-UZ" sz="2400" b="1" dirty="0">
                <a:latin typeface="Times New Roman" panose="02020603050405020304" pitchFamily="18" charset="0"/>
                <a:ea typeface="Times New Roman" panose="02020603050405020304" pitchFamily="18" charset="0"/>
              </a:rPr>
              <a:t>qo‘shimcha o‘sish yoki kamayish</a:t>
            </a:r>
            <a:r>
              <a:rPr lang="uz-Latn-UZ" sz="2400" i="1" dirty="0">
                <a:latin typeface="Times New Roman" panose="02020603050405020304" pitchFamily="18" charset="0"/>
                <a:ea typeface="Times New Roman" panose="02020603050405020304" pitchFamily="18" charset="0"/>
              </a:rPr>
              <a:t> </a:t>
            </a:r>
            <a:r>
              <a:rPr lang="uz-Latn-UZ" sz="2400" dirty="0" smtClean="0">
                <a:latin typeface="Times New Roman" panose="02020603050405020304" pitchFamily="18" charset="0"/>
                <a:ea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endParaRPr>
          </a:p>
          <a:p>
            <a:pPr algn="just">
              <a:spcAft>
                <a:spcPts val="0"/>
              </a:spcAft>
            </a:pPr>
            <a:r>
              <a:rPr lang="uz-Latn-UZ" sz="2400" dirty="0" smtClean="0">
                <a:latin typeface="Times New Roman" panose="02020603050405020304" pitchFamily="18" charset="0"/>
                <a:ea typeface="Times New Roman" panose="02020603050405020304" pitchFamily="18" charset="0"/>
              </a:rPr>
              <a:t>har </a:t>
            </a:r>
            <a:r>
              <a:rPr lang="uz-Latn-UZ" sz="2400" dirty="0">
                <a:latin typeface="Times New Roman" panose="02020603050405020304" pitchFamily="18" charset="0"/>
                <a:ea typeface="Times New Roman" panose="02020603050405020304" pitchFamily="18" charset="0"/>
              </a:rPr>
              <a:t>qaysi keyingi davr darajasidan boshlang‘ich yoki o‘zidan oldingi davr darajasini ayirish yo‘li bilan aniqlanadi. </a:t>
            </a:r>
            <a:endParaRPr lang="ru-RU" sz="1400" dirty="0">
              <a:effectLst/>
              <a:latin typeface="Times New Roman" panose="02020603050405020304" pitchFamily="18" charset="0"/>
              <a:ea typeface="Times New Roman" panose="02020603050405020304" pitchFamily="18" charset="0"/>
            </a:endParaRPr>
          </a:p>
        </p:txBody>
      </p:sp>
      <p:sp>
        <p:nvSpPr>
          <p:cNvPr id="5" name="Rectangle 2"/>
          <p:cNvSpPr>
            <a:spLocks noChangeArrowheads="1"/>
          </p:cNvSpPr>
          <p:nvPr/>
        </p:nvSpPr>
        <p:spPr bwMode="auto">
          <a:xfrm>
            <a:off x="1259632" y="2852935"/>
            <a:ext cx="1633927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30389447"/>
              </p:ext>
            </p:extLst>
          </p:nvPr>
        </p:nvGraphicFramePr>
        <p:xfrm>
          <a:off x="744791" y="2420887"/>
          <a:ext cx="3960440" cy="864096"/>
        </p:xfrm>
        <a:graphic>
          <a:graphicData uri="http://schemas.openxmlformats.org/presentationml/2006/ole">
            <mc:AlternateContent xmlns:mc="http://schemas.openxmlformats.org/markup-compatibility/2006">
              <mc:Choice xmlns:v="urn:schemas-microsoft-com:vml" Requires="v">
                <p:oleObj spid="_x0000_s235573" name="Уравнение" r:id="rId3" imgW="1040948" imgH="228501" progId="Equation.3">
                  <p:embed/>
                </p:oleObj>
              </mc:Choice>
              <mc:Fallback>
                <p:oleObj name="Уравнение" r:id="rId3" imgW="1040948" imgH="228501"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4791" y="2420887"/>
                        <a:ext cx="3960440" cy="864096"/>
                      </a:xfrm>
                      <a:prstGeom prst="rect">
                        <a:avLst/>
                      </a:prstGeom>
                      <a:noFill/>
                    </p:spPr>
                  </p:pic>
                </p:oleObj>
              </mc:Fallback>
            </mc:AlternateContent>
          </a:graphicData>
        </a:graphic>
      </p:graphicFrame>
      <p:sp>
        <p:nvSpPr>
          <p:cNvPr id="7" name="Rectangle 4"/>
          <p:cNvSpPr>
            <a:spLocks noChangeArrowheads="1"/>
          </p:cNvSpPr>
          <p:nvPr/>
        </p:nvSpPr>
        <p:spPr bwMode="auto">
          <a:xfrm>
            <a:off x="797668" y="3888279"/>
            <a:ext cx="19537791"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1370560213"/>
              </p:ext>
            </p:extLst>
          </p:nvPr>
        </p:nvGraphicFramePr>
        <p:xfrm>
          <a:off x="797669" y="3888280"/>
          <a:ext cx="3673358" cy="908872"/>
        </p:xfrm>
        <a:graphic>
          <a:graphicData uri="http://schemas.openxmlformats.org/presentationml/2006/ole">
            <mc:AlternateContent xmlns:mc="http://schemas.openxmlformats.org/markup-compatibility/2006">
              <mc:Choice xmlns:v="urn:schemas-microsoft-com:vml" Requires="v">
                <p:oleObj spid="_x0000_s235574" name="Уравнение" r:id="rId5" imgW="927100" imgH="241300" progId="Equation.3">
                  <p:embed/>
                </p:oleObj>
              </mc:Choice>
              <mc:Fallback>
                <p:oleObj name="Уравнение" r:id="rId5" imgW="927100" imgH="2413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7669" y="3888280"/>
                        <a:ext cx="3673358" cy="908872"/>
                      </a:xfrm>
                      <a:prstGeom prst="rect">
                        <a:avLst/>
                      </a:prstGeom>
                      <a:noFill/>
                    </p:spPr>
                  </p:pic>
                </p:oleObj>
              </mc:Fallback>
            </mc:AlternateContent>
          </a:graphicData>
        </a:graphic>
      </p:graphicFrame>
      <p:sp>
        <p:nvSpPr>
          <p:cNvPr id="9" name="TextBox 8"/>
          <p:cNvSpPr txBox="1"/>
          <p:nvPr/>
        </p:nvSpPr>
        <p:spPr>
          <a:xfrm>
            <a:off x="5351129" y="2522573"/>
            <a:ext cx="3384376" cy="523220"/>
          </a:xfrm>
          <a:prstGeom prst="rect">
            <a:avLst/>
          </a:prstGeom>
          <a:noFill/>
        </p:spPr>
        <p:txBody>
          <a:bodyPr wrap="square" rtlCol="0">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1. </a:t>
            </a:r>
            <a:r>
              <a:rPr lang="en-US" sz="2800" b="1" dirty="0" err="1" smtClean="0">
                <a:solidFill>
                  <a:srgbClr val="FF0000"/>
                </a:solidFill>
                <a:latin typeface="Times New Roman" panose="02020603050405020304" pitchFamily="18" charset="0"/>
                <a:cs typeface="Times New Roman" panose="02020603050405020304" pitchFamily="18" charset="0"/>
              </a:rPr>
              <a:t>Zanjirsimon</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usuli</a:t>
            </a:r>
            <a:endParaRPr lang="ru-RU" sz="2800" b="1" dirty="0">
              <a:solidFill>
                <a:srgbClr val="FF0000"/>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5384102" y="4000006"/>
            <a:ext cx="3384376" cy="523220"/>
          </a:xfrm>
          <a:prstGeom prst="rect">
            <a:avLst/>
          </a:prstGeom>
          <a:noFill/>
        </p:spPr>
        <p:txBody>
          <a:bodyPr wrap="square" rtlCol="0">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2. </a:t>
            </a:r>
            <a:r>
              <a:rPr lang="en-US" sz="2800" b="1" dirty="0" err="1" smtClean="0">
                <a:solidFill>
                  <a:srgbClr val="FF0000"/>
                </a:solidFill>
                <a:latin typeface="Times New Roman" panose="02020603050405020304" pitchFamily="18" charset="0"/>
                <a:cs typeface="Times New Roman" panose="02020603050405020304" pitchFamily="18" charset="0"/>
              </a:rPr>
              <a:t>Bazisli</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usuli</a:t>
            </a:r>
            <a:endParaRPr lang="ru-RU"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305832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620688"/>
            <a:ext cx="8352928" cy="1569660"/>
          </a:xfrm>
          <a:prstGeom prst="rect">
            <a:avLst/>
          </a:prstGeom>
          <a:solidFill>
            <a:srgbClr val="92D050"/>
          </a:solidFill>
        </p:spPr>
        <p:txBody>
          <a:bodyPr wrap="square">
            <a:spAutoFit/>
          </a:bodyPr>
          <a:lstStyle/>
          <a:p>
            <a:r>
              <a:rPr lang="uz-Latn-UZ" sz="2400" b="1" dirty="0">
                <a:latin typeface="Times New Roman" panose="02020603050405020304" pitchFamily="18" charset="0"/>
                <a:ea typeface="Times New Roman" panose="02020603050405020304" pitchFamily="18" charset="0"/>
              </a:rPr>
              <a:t>2.</a:t>
            </a:r>
            <a:r>
              <a:rPr lang="uz-Latn-UZ" sz="2400" b="1" i="1" dirty="0">
                <a:latin typeface="Times New Roman" panose="02020603050405020304" pitchFamily="18" charset="0"/>
                <a:ea typeface="Times New Roman" panose="02020603050405020304" pitchFamily="18" charset="0"/>
              </a:rPr>
              <a:t> </a:t>
            </a:r>
            <a:r>
              <a:rPr lang="uz-Latn-UZ" sz="2400" b="1" dirty="0">
                <a:latin typeface="Times New Roman" panose="02020603050405020304" pitchFamily="18" charset="0"/>
                <a:ea typeface="Times New Roman" panose="02020603050405020304" pitchFamily="18" charset="0"/>
              </a:rPr>
              <a:t>O‘sish yoki kamayish koeffitsiyenti yoki sur’ati</a:t>
            </a:r>
            <a:r>
              <a:rPr lang="uz-Latn-UZ" sz="2400" dirty="0">
                <a:latin typeface="Times New Roman" panose="02020603050405020304" pitchFamily="18" charset="0"/>
                <a:ea typeface="Times New Roman" panose="02020603050405020304" pitchFamily="18" charset="0"/>
              </a:rPr>
              <a:t> (K</a:t>
            </a:r>
            <a:r>
              <a:rPr lang="uz-Latn-UZ" sz="2400" baseline="-25000" dirty="0">
                <a:latin typeface="Times New Roman" panose="02020603050405020304" pitchFamily="18" charset="0"/>
                <a:ea typeface="Times New Roman" panose="02020603050405020304" pitchFamily="18" charset="0"/>
              </a:rPr>
              <a:t>o‘.k.</a:t>
            </a:r>
            <a:r>
              <a:rPr lang="uz-Latn-UZ" sz="2400" dirty="0">
                <a:latin typeface="Times New Roman" panose="02020603050405020304" pitchFamily="18" charset="0"/>
                <a:ea typeface="Times New Roman" panose="02020603050405020304" pitchFamily="18" charset="0"/>
              </a:rPr>
              <a:t>) </a:t>
            </a:r>
            <a:endParaRPr lang="en-US" sz="2400" dirty="0" smtClean="0">
              <a:latin typeface="Times New Roman" panose="02020603050405020304" pitchFamily="18" charset="0"/>
              <a:ea typeface="Times New Roman" panose="02020603050405020304" pitchFamily="18" charset="0"/>
            </a:endParaRPr>
          </a:p>
          <a:p>
            <a:r>
              <a:rPr lang="uz-Latn-UZ" sz="2400" dirty="0" smtClean="0">
                <a:latin typeface="Times New Roman" panose="02020603050405020304" pitchFamily="18" charset="0"/>
                <a:ea typeface="Times New Roman" panose="02020603050405020304" pitchFamily="18" charset="0"/>
              </a:rPr>
              <a:t>- </a:t>
            </a:r>
            <a:r>
              <a:rPr lang="uz-Latn-UZ" sz="2400" dirty="0">
                <a:latin typeface="Times New Roman" panose="02020603050405020304" pitchFamily="18" charset="0"/>
                <a:ea typeface="Times New Roman" panose="02020603050405020304" pitchFamily="18" charset="0"/>
              </a:rPr>
              <a:t>har qaysi keyingi davr darajasi boshlang‘ich yoki o‘zidan oldingi davr darajasiga nisbatan </a:t>
            </a:r>
            <a:r>
              <a:rPr lang="en-US" sz="2400" dirty="0" smtClean="0">
                <a:latin typeface="Times New Roman" panose="02020603050405020304" pitchFamily="18" charset="0"/>
                <a:ea typeface="Times New Roman" panose="02020603050405020304" pitchFamily="18" charset="0"/>
              </a:rPr>
              <a:t>ne</a:t>
            </a:r>
            <a:r>
              <a:rPr lang="uz-Latn-UZ" sz="2400" dirty="0" smtClean="0">
                <a:latin typeface="Times New Roman" panose="02020603050405020304" pitchFamily="18" charset="0"/>
                <a:ea typeface="Times New Roman" panose="02020603050405020304" pitchFamily="18" charset="0"/>
              </a:rPr>
              <a:t>cha </a:t>
            </a:r>
            <a:r>
              <a:rPr lang="uz-Latn-UZ" sz="2400" dirty="0">
                <a:latin typeface="Times New Roman" panose="02020603050405020304" pitchFamily="18" charset="0"/>
                <a:ea typeface="Times New Roman" panose="02020603050405020304" pitchFamily="18" charset="0"/>
              </a:rPr>
              <a:t>martaba katta yoki kichik ekanligini yoki </a:t>
            </a:r>
            <a:r>
              <a:rPr lang="en-US" sz="2400" smtClean="0">
                <a:latin typeface="Times New Roman" panose="02020603050405020304" pitchFamily="18" charset="0"/>
                <a:ea typeface="Times New Roman" panose="02020603050405020304" pitchFamily="18" charset="0"/>
              </a:rPr>
              <a:t>ne</a:t>
            </a:r>
            <a:r>
              <a:rPr lang="uz-Latn-UZ" sz="2400" smtClean="0">
                <a:latin typeface="Times New Roman" panose="02020603050405020304" pitchFamily="18" charset="0"/>
                <a:ea typeface="Times New Roman" panose="02020603050405020304" pitchFamily="18" charset="0"/>
              </a:rPr>
              <a:t>cha </a:t>
            </a:r>
            <a:r>
              <a:rPr lang="uz-Latn-UZ" sz="2400" dirty="0">
                <a:latin typeface="Times New Roman" panose="02020603050405020304" pitchFamily="18" charset="0"/>
                <a:ea typeface="Times New Roman" panose="02020603050405020304" pitchFamily="18" charset="0"/>
              </a:rPr>
              <a:t>foiz tashkil etishini ko‘rsatadi. </a:t>
            </a:r>
            <a:endParaRPr lang="ru-RU" sz="2400" dirty="0"/>
          </a:p>
        </p:txBody>
      </p:sp>
      <p:sp>
        <p:nvSpPr>
          <p:cNvPr id="3" name="Rectangle 2"/>
          <p:cNvSpPr>
            <a:spLocks noChangeArrowheads="1"/>
          </p:cNvSpPr>
          <p:nvPr/>
        </p:nvSpPr>
        <p:spPr bwMode="auto">
          <a:xfrm>
            <a:off x="395805" y="2780927"/>
            <a:ext cx="1485679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416849415"/>
              </p:ext>
            </p:extLst>
          </p:nvPr>
        </p:nvGraphicFramePr>
        <p:xfrm>
          <a:off x="539552" y="3167174"/>
          <a:ext cx="3210357" cy="720080"/>
        </p:xfrm>
        <a:graphic>
          <a:graphicData uri="http://schemas.openxmlformats.org/presentationml/2006/ole">
            <mc:AlternateContent xmlns:mc="http://schemas.openxmlformats.org/markup-compatibility/2006">
              <mc:Choice xmlns:v="urn:schemas-microsoft-com:vml" Requires="v">
                <p:oleObj spid="_x0000_s236645" name="Уравнение" r:id="rId3" imgW="1016000" imgH="228600" progId="Equation.3">
                  <p:embed/>
                </p:oleObj>
              </mc:Choice>
              <mc:Fallback>
                <p:oleObj name="Уравнение" r:id="rId3" imgW="1016000" imgH="2286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3167174"/>
                        <a:ext cx="3210357" cy="720080"/>
                      </a:xfrm>
                      <a:prstGeom prst="rect">
                        <a:avLst/>
                      </a:prstGeom>
                      <a:noFill/>
                    </p:spPr>
                  </p:pic>
                </p:oleObj>
              </mc:Fallback>
            </mc:AlternateContent>
          </a:graphicData>
        </a:graphic>
      </p:graphicFrame>
      <p:sp>
        <p:nvSpPr>
          <p:cNvPr id="5" name="Rectangle 4"/>
          <p:cNvSpPr>
            <a:spLocks noChangeArrowheads="1"/>
          </p:cNvSpPr>
          <p:nvPr/>
        </p:nvSpPr>
        <p:spPr bwMode="auto">
          <a:xfrm>
            <a:off x="4139952" y="2935226"/>
            <a:ext cx="15303074"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1580846755"/>
              </p:ext>
            </p:extLst>
          </p:nvPr>
        </p:nvGraphicFramePr>
        <p:xfrm>
          <a:off x="4439828" y="3164737"/>
          <a:ext cx="3896806" cy="722517"/>
        </p:xfrm>
        <a:graphic>
          <a:graphicData uri="http://schemas.openxmlformats.org/presentationml/2006/ole">
            <mc:AlternateContent xmlns:mc="http://schemas.openxmlformats.org/markup-compatibility/2006">
              <mc:Choice xmlns:v="urn:schemas-microsoft-com:vml" Requires="v">
                <p:oleObj spid="_x0000_s236646" name="Уравнение" r:id="rId5" imgW="1257300" imgH="228600" progId="Equation.3">
                  <p:embed/>
                </p:oleObj>
              </mc:Choice>
              <mc:Fallback>
                <p:oleObj name="Уравнение" r:id="rId5" imgW="1257300" imgH="2286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39828" y="3164737"/>
                        <a:ext cx="3896806" cy="722517"/>
                      </a:xfrm>
                      <a:prstGeom prst="rect">
                        <a:avLst/>
                      </a:prstGeom>
                      <a:noFill/>
                    </p:spPr>
                  </p:pic>
                </p:oleObj>
              </mc:Fallback>
            </mc:AlternateContent>
          </a:graphicData>
        </a:graphic>
      </p:graphicFrame>
      <p:sp>
        <p:nvSpPr>
          <p:cNvPr id="7" name="Rectangle 6"/>
          <p:cNvSpPr>
            <a:spLocks noChangeArrowheads="1"/>
          </p:cNvSpPr>
          <p:nvPr/>
        </p:nvSpPr>
        <p:spPr bwMode="auto">
          <a:xfrm>
            <a:off x="539552" y="4509119"/>
            <a:ext cx="2206202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2127257811"/>
              </p:ext>
            </p:extLst>
          </p:nvPr>
        </p:nvGraphicFramePr>
        <p:xfrm>
          <a:off x="395536" y="5395592"/>
          <a:ext cx="2820313" cy="720080"/>
        </p:xfrm>
        <a:graphic>
          <a:graphicData uri="http://schemas.openxmlformats.org/presentationml/2006/ole">
            <mc:AlternateContent xmlns:mc="http://schemas.openxmlformats.org/markup-compatibility/2006">
              <mc:Choice xmlns:v="urn:schemas-microsoft-com:vml" Requires="v">
                <p:oleObj spid="_x0000_s236647" name="Уравнение" r:id="rId7" imgW="901309" imgH="241195" progId="Equation.3">
                  <p:embed/>
                </p:oleObj>
              </mc:Choice>
              <mc:Fallback>
                <p:oleObj name="Уравнение" r:id="rId7" imgW="901309" imgH="241195"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5536" y="5395592"/>
                        <a:ext cx="2820313" cy="720080"/>
                      </a:xfrm>
                      <a:prstGeom prst="rect">
                        <a:avLst/>
                      </a:prstGeom>
                      <a:noFill/>
                    </p:spPr>
                  </p:pic>
                </p:oleObj>
              </mc:Fallback>
            </mc:AlternateContent>
          </a:graphicData>
        </a:graphic>
      </p:graphicFrame>
      <p:sp>
        <p:nvSpPr>
          <p:cNvPr id="9" name="Rectangle 8"/>
          <p:cNvSpPr>
            <a:spLocks noChangeArrowheads="1"/>
          </p:cNvSpPr>
          <p:nvPr/>
        </p:nvSpPr>
        <p:spPr bwMode="auto">
          <a:xfrm>
            <a:off x="4121922" y="4400593"/>
            <a:ext cx="2246649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2835388151"/>
              </p:ext>
            </p:extLst>
          </p:nvPr>
        </p:nvGraphicFramePr>
        <p:xfrm>
          <a:off x="4352819" y="5324657"/>
          <a:ext cx="3978470" cy="795694"/>
        </p:xfrm>
        <a:graphic>
          <a:graphicData uri="http://schemas.openxmlformats.org/presentationml/2006/ole">
            <mc:AlternateContent xmlns:mc="http://schemas.openxmlformats.org/markup-compatibility/2006">
              <mc:Choice xmlns:v="urn:schemas-microsoft-com:vml" Requires="v">
                <p:oleObj spid="_x0000_s236648" name="Уравнение" r:id="rId9" imgW="1143000" imgH="241300" progId="Equation.3">
                  <p:embed/>
                </p:oleObj>
              </mc:Choice>
              <mc:Fallback>
                <p:oleObj name="Уравнение" r:id="rId9" imgW="1143000" imgH="241300" progId="Equation.3">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52819" y="5324657"/>
                        <a:ext cx="3978470" cy="795694"/>
                      </a:xfrm>
                      <a:prstGeom prst="rect">
                        <a:avLst/>
                      </a:prstGeom>
                      <a:noFill/>
                    </p:spPr>
                  </p:pic>
                </p:oleObj>
              </mc:Fallback>
            </mc:AlternateContent>
          </a:graphicData>
        </a:graphic>
      </p:graphicFrame>
      <p:sp>
        <p:nvSpPr>
          <p:cNvPr id="11" name="TextBox 10"/>
          <p:cNvSpPr txBox="1"/>
          <p:nvPr/>
        </p:nvSpPr>
        <p:spPr>
          <a:xfrm>
            <a:off x="2447764" y="2318879"/>
            <a:ext cx="3384376" cy="523220"/>
          </a:xfrm>
          <a:prstGeom prst="rect">
            <a:avLst/>
          </a:prstGeom>
          <a:noFill/>
        </p:spPr>
        <p:txBody>
          <a:bodyPr wrap="square" rtlCol="0">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1. </a:t>
            </a:r>
            <a:r>
              <a:rPr lang="en-US" sz="2800" b="1" dirty="0" err="1" smtClean="0">
                <a:solidFill>
                  <a:srgbClr val="FF0000"/>
                </a:solidFill>
                <a:latin typeface="Times New Roman" panose="02020603050405020304" pitchFamily="18" charset="0"/>
                <a:cs typeface="Times New Roman" panose="02020603050405020304" pitchFamily="18" charset="0"/>
              </a:rPr>
              <a:t>Zanjirsimon</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usuli</a:t>
            </a:r>
            <a:endParaRPr lang="ru-RU" sz="2800" b="1" dirty="0">
              <a:solidFill>
                <a:srgbClr val="FF0000"/>
              </a:solidFill>
              <a:latin typeface="Times New Roman" panose="02020603050405020304" pitchFamily="18" charset="0"/>
              <a:cs typeface="Times New Roman" panose="02020603050405020304" pitchFamily="18" charset="0"/>
            </a:endParaRPr>
          </a:p>
        </p:txBody>
      </p:sp>
      <p:sp>
        <p:nvSpPr>
          <p:cNvPr id="12" name="TextBox 11"/>
          <p:cNvSpPr txBox="1"/>
          <p:nvPr/>
        </p:nvSpPr>
        <p:spPr>
          <a:xfrm>
            <a:off x="2447764" y="4617645"/>
            <a:ext cx="3384376" cy="523220"/>
          </a:xfrm>
          <a:prstGeom prst="rect">
            <a:avLst/>
          </a:prstGeom>
          <a:noFill/>
        </p:spPr>
        <p:txBody>
          <a:bodyPr wrap="square" rtlCol="0">
            <a:spAutoFit/>
          </a:bodyPr>
          <a:lstStyle/>
          <a:p>
            <a:r>
              <a:rPr lang="en-US" sz="2800" b="1" dirty="0" smtClean="0">
                <a:solidFill>
                  <a:srgbClr val="FF0000"/>
                </a:solidFill>
                <a:latin typeface="Times New Roman" panose="02020603050405020304" pitchFamily="18" charset="0"/>
                <a:cs typeface="Times New Roman" panose="02020603050405020304" pitchFamily="18" charset="0"/>
              </a:rPr>
              <a:t>2. </a:t>
            </a:r>
            <a:r>
              <a:rPr lang="en-US" sz="2800" b="1" dirty="0" err="1" smtClean="0">
                <a:solidFill>
                  <a:srgbClr val="FF0000"/>
                </a:solidFill>
                <a:latin typeface="Times New Roman" panose="02020603050405020304" pitchFamily="18" charset="0"/>
                <a:cs typeface="Times New Roman" panose="02020603050405020304" pitchFamily="18" charset="0"/>
              </a:rPr>
              <a:t>Bazisli</a:t>
            </a:r>
            <a:r>
              <a:rPr lang="en-US" sz="2800" b="1" dirty="0" smtClean="0">
                <a:solidFill>
                  <a:srgbClr val="FF0000"/>
                </a:solidFill>
                <a:latin typeface="Times New Roman" panose="02020603050405020304" pitchFamily="18" charset="0"/>
                <a:cs typeface="Times New Roman" panose="02020603050405020304" pitchFamily="18" charset="0"/>
              </a:rPr>
              <a:t> </a:t>
            </a:r>
            <a:r>
              <a:rPr lang="en-US" sz="2800" b="1" dirty="0" err="1" smtClean="0">
                <a:solidFill>
                  <a:srgbClr val="FF0000"/>
                </a:solidFill>
                <a:latin typeface="Times New Roman" panose="02020603050405020304" pitchFamily="18" charset="0"/>
                <a:cs typeface="Times New Roman" panose="02020603050405020304" pitchFamily="18" charset="0"/>
              </a:rPr>
              <a:t>usuli</a:t>
            </a:r>
            <a:endParaRPr lang="ru-RU" sz="2800" b="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681114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51520" y="387924"/>
            <a:ext cx="8208912" cy="1938992"/>
          </a:xfrm>
          <a:prstGeom prst="rect">
            <a:avLst/>
          </a:prstGeom>
        </p:spPr>
        <p:txBody>
          <a:bodyPr wrap="square">
            <a:spAutoFit/>
          </a:bodyPr>
          <a:lstStyle/>
          <a:p>
            <a:pPr algn="just">
              <a:spcAft>
                <a:spcPts val="0"/>
              </a:spcAft>
            </a:pPr>
            <a:r>
              <a:rPr lang="uz-Latn-UZ" sz="2400" b="1" dirty="0">
                <a:latin typeface="Times New Roman" panose="02020603050405020304" pitchFamily="18" charset="0"/>
                <a:ea typeface="Times New Roman" panose="02020603050405020304" pitchFamily="18" charset="0"/>
              </a:rPr>
              <a:t>3.</a:t>
            </a:r>
            <a:r>
              <a:rPr lang="uz-Latn-UZ" sz="2400" b="1" i="1" dirty="0">
                <a:latin typeface="Times New Roman" panose="02020603050405020304" pitchFamily="18" charset="0"/>
                <a:ea typeface="Times New Roman" panose="02020603050405020304" pitchFamily="18" charset="0"/>
              </a:rPr>
              <a:t> </a:t>
            </a:r>
            <a:r>
              <a:rPr lang="uz-Latn-UZ" sz="2400" b="1" dirty="0">
                <a:latin typeface="Times New Roman" panose="02020603050405020304" pitchFamily="18" charset="0"/>
                <a:ea typeface="Times New Roman" panose="02020603050405020304" pitchFamily="18" charset="0"/>
              </a:rPr>
              <a:t>Qo‘shimcha o‘sish (kamayish) sur’ati</a:t>
            </a:r>
            <a:r>
              <a:rPr lang="uz-Latn-UZ" sz="2400" i="1" dirty="0">
                <a:latin typeface="Times New Roman" panose="02020603050405020304" pitchFamily="18" charset="0"/>
                <a:ea typeface="Times New Roman" panose="02020603050405020304" pitchFamily="18" charset="0"/>
              </a:rPr>
              <a:t> </a:t>
            </a:r>
            <a:r>
              <a:rPr lang="uz-Latn-UZ" sz="2400" dirty="0">
                <a:latin typeface="Times New Roman" panose="02020603050405020304" pitchFamily="18" charset="0"/>
                <a:ea typeface="Times New Roman" panose="02020603050405020304" pitchFamily="18" charset="0"/>
              </a:rPr>
              <a:t>(Δ</a:t>
            </a:r>
            <a:r>
              <a:rPr lang="uz-Latn-UZ" sz="2400" dirty="0" smtClean="0">
                <a:latin typeface="Times New Roman" panose="02020603050405020304" pitchFamily="18" charset="0"/>
                <a:ea typeface="Times New Roman" panose="02020603050405020304" pitchFamily="18" charset="0"/>
              </a:rPr>
              <a:t>) </a:t>
            </a:r>
            <a:r>
              <a:rPr lang="uz-Latn-UZ" sz="2400" dirty="0">
                <a:latin typeface="Times New Roman" panose="02020603050405020304" pitchFamily="18" charset="0"/>
                <a:ea typeface="Times New Roman" panose="02020603050405020304" pitchFamily="18" charset="0"/>
              </a:rPr>
              <a:t>ham ikki usulda aniqlanishi mumkin. </a:t>
            </a:r>
            <a:endParaRPr lang="en-US" sz="2400" dirty="0" smtClean="0">
              <a:latin typeface="Times New Roman" panose="02020603050405020304" pitchFamily="18" charset="0"/>
              <a:ea typeface="Times New Roman" panose="02020603050405020304" pitchFamily="18" charset="0"/>
            </a:endParaRPr>
          </a:p>
          <a:p>
            <a:pPr algn="just">
              <a:spcAft>
                <a:spcPts val="0"/>
              </a:spcAft>
            </a:pPr>
            <a:r>
              <a:rPr lang="uz-Latn-UZ" sz="2400" b="1" dirty="0" smtClean="0">
                <a:solidFill>
                  <a:srgbClr val="0000FF"/>
                </a:solidFill>
                <a:latin typeface="Times New Roman" panose="02020603050405020304" pitchFamily="18" charset="0"/>
                <a:ea typeface="Times New Roman" panose="02020603050405020304" pitchFamily="18" charset="0"/>
              </a:rPr>
              <a:t>Birinchi </a:t>
            </a:r>
            <a:r>
              <a:rPr lang="uz-Latn-UZ" sz="2400" b="1" dirty="0">
                <a:solidFill>
                  <a:srgbClr val="0000FF"/>
                </a:solidFill>
                <a:latin typeface="Times New Roman" panose="02020603050405020304" pitchFamily="18" charset="0"/>
                <a:ea typeface="Times New Roman" panose="02020603050405020304" pitchFamily="18" charset="0"/>
              </a:rPr>
              <a:t>usulda har bir keyingi davr darajasidan boshlang‘ich davr darajasi ayirilib, </a:t>
            </a:r>
            <a:r>
              <a:rPr lang="en-US" sz="2400" b="1" dirty="0" smtClean="0">
                <a:solidFill>
                  <a:srgbClr val="0000FF"/>
                </a:solidFill>
                <a:latin typeface="Times New Roman" panose="02020603050405020304" pitchFamily="18" charset="0"/>
                <a:ea typeface="Times New Roman" panose="02020603050405020304" pitchFamily="18" charset="0"/>
              </a:rPr>
              <a:t>1</a:t>
            </a:r>
            <a:r>
              <a:rPr lang="uz-Latn-UZ" sz="2400" b="1" dirty="0" smtClean="0">
                <a:solidFill>
                  <a:srgbClr val="0000FF"/>
                </a:solidFill>
                <a:latin typeface="Times New Roman" panose="02020603050405020304" pitchFamily="18" charset="0"/>
                <a:ea typeface="Times New Roman" panose="02020603050405020304" pitchFamily="18" charset="0"/>
              </a:rPr>
              <a:t>00 </a:t>
            </a:r>
            <a:r>
              <a:rPr lang="uz-Latn-UZ" sz="2400" b="1" dirty="0">
                <a:solidFill>
                  <a:srgbClr val="0000FF"/>
                </a:solidFill>
                <a:latin typeface="Times New Roman" panose="02020603050405020304" pitchFamily="18" charset="0"/>
                <a:ea typeface="Times New Roman" panose="02020603050405020304" pitchFamily="18" charset="0"/>
              </a:rPr>
              <a:t>ga ko‘paytiriladi va boshlang‘ich davr darajasiga bo‘linadi. </a:t>
            </a:r>
            <a:endParaRPr lang="ru-RU" sz="1400" b="1" dirty="0">
              <a:solidFill>
                <a:srgbClr val="0000FF"/>
              </a:solidFill>
              <a:effectLst/>
              <a:latin typeface="Times New Roman" panose="02020603050405020304" pitchFamily="18" charset="0"/>
              <a:ea typeface="Times New Roman" panose="02020603050405020304" pitchFamily="18" charset="0"/>
            </a:endParaRPr>
          </a:p>
        </p:txBody>
      </p:sp>
      <p:sp>
        <p:nvSpPr>
          <p:cNvPr id="3" name="Rectangle 2"/>
          <p:cNvSpPr>
            <a:spLocks noChangeArrowheads="1"/>
          </p:cNvSpPr>
          <p:nvPr/>
        </p:nvSpPr>
        <p:spPr bwMode="auto">
          <a:xfrm>
            <a:off x="2411760" y="2492895"/>
            <a:ext cx="18124940"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2342836616"/>
              </p:ext>
            </p:extLst>
          </p:nvPr>
        </p:nvGraphicFramePr>
        <p:xfrm>
          <a:off x="2411760" y="2492895"/>
          <a:ext cx="3856106" cy="1152129"/>
        </p:xfrm>
        <a:graphic>
          <a:graphicData uri="http://schemas.openxmlformats.org/presentationml/2006/ole">
            <mc:AlternateContent xmlns:mc="http://schemas.openxmlformats.org/markup-compatibility/2006">
              <mc:Choice xmlns:v="urn:schemas-microsoft-com:vml" Requires="v">
                <p:oleObj spid="_x0000_s237617" name="Уравнение" r:id="rId3" imgW="1562100" imgH="469900" progId="Equation.3">
                  <p:embed/>
                </p:oleObj>
              </mc:Choice>
              <mc:Fallback>
                <p:oleObj name="Уравнение" r:id="rId3" imgW="1562100" imgH="4699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11760" y="2492895"/>
                        <a:ext cx="3856106" cy="1152129"/>
                      </a:xfrm>
                      <a:prstGeom prst="rect">
                        <a:avLst/>
                      </a:prstGeom>
                      <a:solidFill>
                        <a:schemeClr val="bg2">
                          <a:lumMod val="90000"/>
                        </a:schemeClr>
                      </a:solidFill>
                    </p:spPr>
                  </p:pic>
                </p:oleObj>
              </mc:Fallback>
            </mc:AlternateContent>
          </a:graphicData>
        </a:graphic>
      </p:graphicFrame>
      <p:sp>
        <p:nvSpPr>
          <p:cNvPr id="5" name="Прямоугольник 4"/>
          <p:cNvSpPr/>
          <p:nvPr/>
        </p:nvSpPr>
        <p:spPr>
          <a:xfrm>
            <a:off x="395536" y="3815330"/>
            <a:ext cx="8208912" cy="1200329"/>
          </a:xfrm>
          <a:prstGeom prst="rect">
            <a:avLst/>
          </a:prstGeom>
        </p:spPr>
        <p:txBody>
          <a:bodyPr wrap="square">
            <a:spAutoFit/>
          </a:bodyPr>
          <a:lstStyle/>
          <a:p>
            <a:pPr indent="457200" algn="just">
              <a:spcAft>
                <a:spcPts val="0"/>
              </a:spcAft>
            </a:pPr>
            <a:r>
              <a:rPr lang="uz-Latn-UZ" sz="2400" b="1" dirty="0">
                <a:solidFill>
                  <a:srgbClr val="0000FF"/>
                </a:solidFill>
                <a:latin typeface="Times New Roman" panose="02020603050405020304" pitchFamily="18" charset="0"/>
                <a:ea typeface="Times New Roman" panose="02020603050405020304" pitchFamily="18" charset="0"/>
              </a:rPr>
              <a:t>Ikkinchi usulda har bir keyingi davr darajasidan oldingi davr darajasi ayirilib, 100 ga ko‘paytiriladi va o‘zidan oldingi yil darajasiga bo‘linadi.</a:t>
            </a:r>
            <a:endParaRPr lang="ru-RU" sz="1400" b="1" dirty="0">
              <a:solidFill>
                <a:srgbClr val="0000FF"/>
              </a:solidFill>
              <a:effectLst/>
              <a:latin typeface="Times New Roman" panose="02020603050405020304" pitchFamily="18" charset="0"/>
              <a:ea typeface="Times New Roman" panose="02020603050405020304" pitchFamily="18" charset="0"/>
            </a:endParaRPr>
          </a:p>
        </p:txBody>
      </p:sp>
      <p:sp>
        <p:nvSpPr>
          <p:cNvPr id="6" name="Rectangle 4"/>
          <p:cNvSpPr>
            <a:spLocks noChangeArrowheads="1"/>
          </p:cNvSpPr>
          <p:nvPr/>
        </p:nvSpPr>
        <p:spPr bwMode="auto">
          <a:xfrm>
            <a:off x="1462715" y="5517231"/>
            <a:ext cx="16897521" cy="561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538546506"/>
              </p:ext>
            </p:extLst>
          </p:nvPr>
        </p:nvGraphicFramePr>
        <p:xfrm>
          <a:off x="2267744" y="5301208"/>
          <a:ext cx="4369589" cy="1202865"/>
        </p:xfrm>
        <a:graphic>
          <a:graphicData uri="http://schemas.openxmlformats.org/presentationml/2006/ole">
            <mc:AlternateContent xmlns:mc="http://schemas.openxmlformats.org/markup-compatibility/2006">
              <mc:Choice xmlns:v="urn:schemas-microsoft-com:vml" Requires="v">
                <p:oleObj spid="_x0000_s237618" name="Уравнение" r:id="rId5" imgW="1701800" imgH="469900" progId="Equation.3">
                  <p:embed/>
                </p:oleObj>
              </mc:Choice>
              <mc:Fallback>
                <p:oleObj name="Уравнение" r:id="rId5" imgW="1701800" imgH="4699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67744" y="5301208"/>
                        <a:ext cx="4369589" cy="1202865"/>
                      </a:xfrm>
                      <a:prstGeom prst="rect">
                        <a:avLst/>
                      </a:prstGeom>
                      <a:solidFill>
                        <a:schemeClr val="bg2">
                          <a:lumMod val="90000"/>
                        </a:schemeClr>
                      </a:solidFill>
                    </p:spPr>
                  </p:pic>
                </p:oleObj>
              </mc:Fallback>
            </mc:AlternateContent>
          </a:graphicData>
        </a:graphic>
      </p:graphicFrame>
    </p:spTree>
    <p:extLst>
      <p:ext uri="{BB962C8B-B14F-4D97-AF65-F5344CB8AC3E}">
        <p14:creationId xmlns:p14="http://schemas.microsoft.com/office/powerpoint/2010/main" val="26035863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59024" y="1226657"/>
            <a:ext cx="8784976" cy="1200329"/>
          </a:xfrm>
          <a:prstGeom prst="rect">
            <a:avLst/>
          </a:prstGeom>
        </p:spPr>
        <p:txBody>
          <a:bodyPr wrap="square">
            <a:spAutoFit/>
          </a:bodyPr>
          <a:lstStyle/>
          <a:p>
            <a:r>
              <a:rPr lang="uz-Latn-UZ" sz="2400" b="1" dirty="0">
                <a:latin typeface="Times New Roman" panose="02020603050405020304" pitchFamily="18" charset="0"/>
                <a:ea typeface="Times New Roman" panose="02020603050405020304" pitchFamily="18" charset="0"/>
              </a:rPr>
              <a:t>1% qo‘shimcha o‘sish (kamayish)ning mutlaq </a:t>
            </a:r>
            <a:r>
              <a:rPr lang="uz-Latn-UZ" sz="2400" b="1" dirty="0" smtClean="0">
                <a:latin typeface="Times New Roman" panose="02020603050405020304" pitchFamily="18" charset="0"/>
                <a:ea typeface="Times New Roman" panose="02020603050405020304" pitchFamily="18" charset="0"/>
              </a:rPr>
              <a:t>qiymati</a:t>
            </a:r>
            <a:endParaRPr lang="en-US" sz="2400" b="1" dirty="0" smtClean="0">
              <a:latin typeface="Times New Roman" panose="02020603050405020304" pitchFamily="18" charset="0"/>
              <a:ea typeface="Times New Roman" panose="02020603050405020304" pitchFamily="18" charset="0"/>
            </a:endParaRPr>
          </a:p>
          <a:p>
            <a:r>
              <a:rPr lang="uz-Latn-UZ" sz="2400" dirty="0" smtClean="0">
                <a:latin typeface="Times New Roman" panose="02020603050405020304" pitchFamily="18" charset="0"/>
                <a:ea typeface="Times New Roman" panose="02020603050405020304" pitchFamily="18" charset="0"/>
              </a:rPr>
              <a:t> </a:t>
            </a:r>
            <a:r>
              <a:rPr lang="uz-Latn-UZ" sz="2400" dirty="0">
                <a:latin typeface="Times New Roman" panose="02020603050405020304" pitchFamily="18" charset="0"/>
                <a:ea typeface="Times New Roman" panose="02020603050405020304" pitchFamily="18" charset="0"/>
              </a:rPr>
              <a:t>– mutlaq qo‘shimcha o‘sish qiymati zanjirsimon qo‘shimcha o‘sish sur’atiga bo‘linadi.</a:t>
            </a:r>
            <a:endParaRPr lang="ru-RU" sz="2400" dirty="0"/>
          </a:p>
        </p:txBody>
      </p:sp>
      <p:sp>
        <p:nvSpPr>
          <p:cNvPr id="3" name="Rectangle 2"/>
          <p:cNvSpPr>
            <a:spLocks noChangeArrowheads="1"/>
          </p:cNvSpPr>
          <p:nvPr/>
        </p:nvSpPr>
        <p:spPr bwMode="auto">
          <a:xfrm>
            <a:off x="2195736" y="2636911"/>
            <a:ext cx="3110745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456296914"/>
              </p:ext>
            </p:extLst>
          </p:nvPr>
        </p:nvGraphicFramePr>
        <p:xfrm>
          <a:off x="2195736" y="3102480"/>
          <a:ext cx="3627070" cy="1224136"/>
        </p:xfrm>
        <a:graphic>
          <a:graphicData uri="http://schemas.openxmlformats.org/presentationml/2006/ole">
            <mc:AlternateContent xmlns:mc="http://schemas.openxmlformats.org/markup-compatibility/2006">
              <mc:Choice xmlns:v="urn:schemas-microsoft-com:vml" Requires="v">
                <p:oleObj spid="_x0000_s238616" name="Уравнение" r:id="rId3" imgW="761669" imgH="253890" progId="Equation.3">
                  <p:embed/>
                </p:oleObj>
              </mc:Choice>
              <mc:Fallback>
                <p:oleObj name="Уравнение" r:id="rId3" imgW="761669" imgH="25389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95736" y="3102480"/>
                        <a:ext cx="3627070" cy="1224136"/>
                      </a:xfrm>
                      <a:prstGeom prst="rect">
                        <a:avLst/>
                      </a:prstGeom>
                      <a:noFill/>
                    </p:spPr>
                  </p:pic>
                </p:oleObj>
              </mc:Fallback>
            </mc:AlternateContent>
          </a:graphicData>
        </a:graphic>
      </p:graphicFrame>
      <p:sp>
        <p:nvSpPr>
          <p:cNvPr id="5" name="Прямоугольник 4"/>
          <p:cNvSpPr/>
          <p:nvPr/>
        </p:nvSpPr>
        <p:spPr>
          <a:xfrm>
            <a:off x="0" y="5445224"/>
            <a:ext cx="8928992" cy="369332"/>
          </a:xfrm>
          <a:prstGeom prst="rect">
            <a:avLst/>
          </a:prstGeom>
        </p:spPr>
        <p:txBody>
          <a:bodyPr wrap="square">
            <a:spAutoFit/>
          </a:bodyPr>
          <a:lstStyle/>
          <a:p>
            <a:pPr algn="ctr">
              <a:spcAft>
                <a:spcPts val="0"/>
              </a:spcAft>
            </a:pPr>
            <a:r>
              <a:rPr lang="uz-Latn-UZ" b="1" dirty="0">
                <a:latin typeface="Times New Roman" panose="02020603050405020304" pitchFamily="18" charset="0"/>
                <a:ea typeface="Times New Roman" panose="02020603050405020304" pitchFamily="18" charset="0"/>
              </a:rPr>
              <a:t>20</a:t>
            </a:r>
            <a:r>
              <a:rPr lang="uz-Cyrl-UZ" b="1" dirty="0">
                <a:latin typeface="Times New Roman" panose="02020603050405020304" pitchFamily="18" charset="0"/>
                <a:ea typeface="Times New Roman" panose="02020603050405020304" pitchFamily="18" charset="0"/>
              </a:rPr>
              <a:t>15</a:t>
            </a:r>
            <a:r>
              <a:rPr lang="uz-Latn-UZ" b="1" dirty="0">
                <a:latin typeface="Times New Roman" panose="02020603050405020304" pitchFamily="18" charset="0"/>
                <a:ea typeface="Times New Roman" panose="02020603050405020304" pitchFamily="18" charset="0"/>
              </a:rPr>
              <a:t>-20</a:t>
            </a:r>
            <a:r>
              <a:rPr lang="uz-Cyrl-UZ" b="1" dirty="0">
                <a:latin typeface="Times New Roman" panose="02020603050405020304" pitchFamily="18" charset="0"/>
                <a:ea typeface="Times New Roman" panose="02020603050405020304" pitchFamily="18" charset="0"/>
              </a:rPr>
              <a:t>19</a:t>
            </a:r>
            <a:r>
              <a:rPr lang="uz-Latn-UZ" b="1" dirty="0">
                <a:latin typeface="Times New Roman" panose="02020603050405020304" pitchFamily="18" charset="0"/>
                <a:ea typeface="Times New Roman" panose="02020603050405020304" pitchFamily="18" charset="0"/>
              </a:rPr>
              <a:t> yilda O‘zbekistonda don ishlab chiqarish dinamikasining tahlili</a:t>
            </a:r>
            <a:endParaRPr lang="ru-RU" sz="11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35308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Рисунок 18"/>
          <p:cNvPicPr>
            <a:picLocks noChangeAspect="1"/>
          </p:cNvPicPr>
          <p:nvPr/>
        </p:nvPicPr>
        <p:blipFill rotWithShape="1">
          <a:blip r:embed="rId2"/>
          <a:srcRect l="53959" t="24406" r="14980" b="8657"/>
          <a:stretch/>
        </p:blipFill>
        <p:spPr>
          <a:xfrm>
            <a:off x="0" y="116632"/>
            <a:ext cx="9108504" cy="6741368"/>
          </a:xfrm>
          <a:prstGeom prst="rect">
            <a:avLst/>
          </a:prstGeom>
        </p:spPr>
      </p:pic>
    </p:spTree>
    <p:extLst>
      <p:ext uri="{BB962C8B-B14F-4D97-AF65-F5344CB8AC3E}">
        <p14:creationId xmlns:p14="http://schemas.microsoft.com/office/powerpoint/2010/main" val="2912189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ChangeAspect="1"/>
          </p:cNvGraphicFramePr>
          <p:nvPr>
            <p:extLst>
              <p:ext uri="{D42A27DB-BD31-4B8C-83A1-F6EECF244321}">
                <p14:modId xmlns:p14="http://schemas.microsoft.com/office/powerpoint/2010/main" val="1675313465"/>
              </p:ext>
            </p:extLst>
          </p:nvPr>
        </p:nvGraphicFramePr>
        <p:xfrm>
          <a:off x="354382" y="3356992"/>
          <a:ext cx="8280920" cy="778821"/>
        </p:xfrm>
        <a:graphic>
          <a:graphicData uri="http://schemas.openxmlformats.org/presentationml/2006/ole">
            <mc:AlternateContent xmlns:mc="http://schemas.openxmlformats.org/markup-compatibility/2006">
              <mc:Choice xmlns:v="urn:schemas-microsoft-com:vml" Requires="v">
                <p:oleObj spid="_x0000_s240662" name="Уравнение" r:id="rId3" imgW="4826000" imgH="431800" progId="Equation.3">
                  <p:embed/>
                </p:oleObj>
              </mc:Choice>
              <mc:Fallback>
                <p:oleObj name="Уравнение" r:id="rId3" imgW="48260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382" y="3356992"/>
                        <a:ext cx="8280920" cy="778821"/>
                      </a:xfrm>
                      <a:prstGeom prst="rect">
                        <a:avLst/>
                      </a:prstGeom>
                      <a:noFill/>
                    </p:spPr>
                  </p:pic>
                </p:oleObj>
              </mc:Fallback>
            </mc:AlternateContent>
          </a:graphicData>
        </a:graphic>
      </p:graphicFrame>
      <p:sp>
        <p:nvSpPr>
          <p:cNvPr id="6" name="Прямоугольник 5"/>
          <p:cNvSpPr/>
          <p:nvPr/>
        </p:nvSpPr>
        <p:spPr>
          <a:xfrm>
            <a:off x="539552" y="692696"/>
            <a:ext cx="8064896" cy="954107"/>
          </a:xfrm>
          <a:prstGeom prst="rect">
            <a:avLst/>
          </a:prstGeom>
        </p:spPr>
        <p:txBody>
          <a:bodyPr wrap="square">
            <a:spAutoFit/>
          </a:bodyPr>
          <a:lstStyle/>
          <a:p>
            <a:pPr algn="ctr"/>
            <a:r>
              <a:rPr lang="uz-Latn-UZ" sz="2800" dirty="0">
                <a:solidFill>
                  <a:srgbClr val="0000FF"/>
                </a:solidFill>
                <a:latin typeface="Times New Roman" panose="02020603050405020304" pitchFamily="18" charset="0"/>
                <a:ea typeface="Times New Roman" panose="02020603050405020304" pitchFamily="18" charset="0"/>
              </a:rPr>
              <a:t>Davriy qatorlarda u ayrim darajalardan o‘rtacha arifmetik miqdor olish yo‘li bilan aniqlanadi. </a:t>
            </a:r>
            <a:endParaRPr lang="ru-RU" sz="2800" dirty="0">
              <a:solidFill>
                <a:srgbClr val="0000FF"/>
              </a:solidFill>
            </a:endParaRPr>
          </a:p>
        </p:txBody>
      </p:sp>
      <p:sp>
        <p:nvSpPr>
          <p:cNvPr id="7" name="Прямоугольник 6"/>
          <p:cNvSpPr/>
          <p:nvPr/>
        </p:nvSpPr>
        <p:spPr>
          <a:xfrm>
            <a:off x="539552" y="2128434"/>
            <a:ext cx="7920879" cy="830997"/>
          </a:xfrm>
          <a:prstGeom prst="rect">
            <a:avLst/>
          </a:prstGeom>
          <a:solidFill>
            <a:srgbClr val="FFFF00"/>
          </a:solidFill>
        </p:spPr>
        <p:txBody>
          <a:bodyPr wrap="square">
            <a:spAutoFit/>
          </a:bodyPr>
          <a:lstStyle/>
          <a:p>
            <a:pPr indent="457200">
              <a:spcAft>
                <a:spcPts val="0"/>
              </a:spcAft>
            </a:pPr>
            <a:r>
              <a:rPr lang="en-US" sz="2400" dirty="0" err="1" smtClean="0">
                <a:latin typeface="Times New Roman" panose="02020603050405020304" pitchFamily="18" charset="0"/>
                <a:ea typeface="Times New Roman" panose="02020603050405020304" pitchFamily="18" charset="0"/>
              </a:rPr>
              <a:t>Yuqoridagi</a:t>
            </a:r>
            <a:r>
              <a:rPr lang="en-US" sz="2400" dirty="0" smtClean="0">
                <a:latin typeface="Times New Roman" panose="02020603050405020304" pitchFamily="18" charset="0"/>
                <a:ea typeface="Times New Roman" panose="02020603050405020304" pitchFamily="18" charset="0"/>
              </a:rPr>
              <a:t> </a:t>
            </a:r>
            <a:r>
              <a:rPr lang="uz-Latn-UZ" sz="2400" dirty="0" smtClean="0">
                <a:latin typeface="Times New Roman" panose="02020603050405020304" pitchFamily="18" charset="0"/>
                <a:ea typeface="Times New Roman" panose="02020603050405020304" pitchFamily="18" charset="0"/>
              </a:rPr>
              <a:t>jadvalga </a:t>
            </a:r>
            <a:r>
              <a:rPr lang="uz-Latn-UZ" sz="2400" dirty="0">
                <a:latin typeface="Times New Roman" panose="02020603050405020304" pitchFamily="18" charset="0"/>
                <a:ea typeface="Times New Roman" panose="02020603050405020304" pitchFamily="18" charset="0"/>
              </a:rPr>
              <a:t>binoan 20</a:t>
            </a:r>
            <a:r>
              <a:rPr lang="uz-Cyrl-UZ" sz="2400" dirty="0">
                <a:latin typeface="Times New Roman" panose="02020603050405020304" pitchFamily="18" charset="0"/>
                <a:ea typeface="Times New Roman" panose="02020603050405020304" pitchFamily="18" charset="0"/>
              </a:rPr>
              <a:t>15</a:t>
            </a:r>
            <a:r>
              <a:rPr lang="uz-Latn-UZ" sz="2400" dirty="0">
                <a:latin typeface="Times New Roman" panose="02020603050405020304" pitchFamily="18" charset="0"/>
                <a:ea typeface="Times New Roman" panose="02020603050405020304" pitchFamily="18" charset="0"/>
              </a:rPr>
              <a:t>-20</a:t>
            </a:r>
            <a:r>
              <a:rPr lang="uz-Cyrl-UZ" sz="2400" dirty="0">
                <a:latin typeface="Times New Roman" panose="02020603050405020304" pitchFamily="18" charset="0"/>
                <a:ea typeface="Times New Roman" panose="02020603050405020304" pitchFamily="18" charset="0"/>
              </a:rPr>
              <a:t>19</a:t>
            </a:r>
            <a:r>
              <a:rPr lang="uz-Latn-UZ" sz="2400" dirty="0">
                <a:latin typeface="Times New Roman" panose="02020603050405020304" pitchFamily="18" charset="0"/>
                <a:ea typeface="Times New Roman" panose="02020603050405020304" pitchFamily="18" charset="0"/>
              </a:rPr>
              <a:t> yillarda o‘rtacha yillik don ishlab chiqarish hajmi </a:t>
            </a:r>
            <a:r>
              <a:rPr lang="en-US" sz="2400" dirty="0" smtClean="0">
                <a:latin typeface="Times New Roman" panose="02020603050405020304" pitchFamily="18" charset="0"/>
                <a:ea typeface="Times New Roman" panose="02020603050405020304" pitchFamily="18" charset="0"/>
              </a:rPr>
              <a:t>(</a:t>
            </a:r>
            <a:r>
              <a:rPr lang="en-US" sz="2400" dirty="0" err="1" smtClean="0">
                <a:latin typeface="Times New Roman" panose="02020603050405020304" pitchFamily="18" charset="0"/>
                <a:ea typeface="Times New Roman" panose="02020603050405020304" pitchFamily="18" charset="0"/>
              </a:rPr>
              <a:t>ming</a:t>
            </a:r>
            <a:r>
              <a:rPr lang="en-US" sz="2400" dirty="0" smtClean="0">
                <a:latin typeface="Times New Roman" panose="02020603050405020304" pitchFamily="18" charset="0"/>
                <a:ea typeface="Times New Roman" panose="02020603050405020304" pitchFamily="18" charset="0"/>
              </a:rPr>
              <a:t> </a:t>
            </a:r>
            <a:r>
              <a:rPr lang="en-US" sz="2400" dirty="0" err="1" smtClean="0">
                <a:latin typeface="Times New Roman" panose="02020603050405020304" pitchFamily="18" charset="0"/>
                <a:ea typeface="Times New Roman" panose="02020603050405020304" pitchFamily="18" charset="0"/>
              </a:rPr>
              <a:t>tonna</a:t>
            </a:r>
            <a:r>
              <a:rPr lang="en-US" sz="2400" dirty="0" smtClean="0">
                <a:latin typeface="Times New Roman" panose="02020603050405020304" pitchFamily="18" charset="0"/>
                <a:ea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089438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61615" y="225760"/>
            <a:ext cx="8136904" cy="1323439"/>
          </a:xfrm>
          <a:prstGeom prst="rect">
            <a:avLst/>
          </a:prstGeom>
          <a:solidFill>
            <a:srgbClr val="FFFF00"/>
          </a:solidFill>
        </p:spPr>
        <p:txBody>
          <a:bodyPr wrap="square">
            <a:spAutoFit/>
          </a:bodyPr>
          <a:lstStyle/>
          <a:p>
            <a:pPr algn="just"/>
            <a:r>
              <a:rPr lang="uz-Latn-UZ" sz="2000" dirty="0">
                <a:latin typeface="Times New Roman" panose="02020603050405020304" pitchFamily="18" charset="0"/>
                <a:cs typeface="Times New Roman" panose="02020603050405020304" pitchFamily="18" charset="0"/>
              </a:rPr>
              <a:t>Momentli dinamika qatorlarida o‘rtacha daraja maxsus yo‘l bilan aniqlanadi. Buning uchun boshlang‘ich va eng so‘nggi qator darajalari yarim miqdorda qolganlari esa to‘la holda olinib qo‘shiladi, so‘ngra hosil bo‘lgan yig‘indi darajalar sonida bitta kamiga bo‘linadi, ya’ni:</a:t>
            </a:r>
            <a:endParaRPr lang="ru-RU" sz="2000" dirty="0">
              <a:latin typeface="Times New Roman" panose="02020603050405020304" pitchFamily="18" charset="0"/>
              <a:cs typeface="Times New Roman" panose="02020603050405020304" pitchFamily="18" charset="0"/>
            </a:endParaRPr>
          </a:p>
        </p:txBody>
      </p:sp>
      <p:sp>
        <p:nvSpPr>
          <p:cNvPr id="19046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0465" name="Object 1"/>
          <p:cNvGraphicFramePr>
            <a:graphicFrameLocks noChangeAspect="1"/>
          </p:cNvGraphicFramePr>
          <p:nvPr>
            <p:extLst>
              <p:ext uri="{D42A27DB-BD31-4B8C-83A1-F6EECF244321}">
                <p14:modId xmlns:p14="http://schemas.microsoft.com/office/powerpoint/2010/main" val="3227746696"/>
              </p:ext>
            </p:extLst>
          </p:nvPr>
        </p:nvGraphicFramePr>
        <p:xfrm>
          <a:off x="892003" y="1879964"/>
          <a:ext cx="7359994" cy="1285884"/>
        </p:xfrm>
        <a:graphic>
          <a:graphicData uri="http://schemas.openxmlformats.org/presentationml/2006/ole">
            <mc:AlternateContent xmlns:mc="http://schemas.openxmlformats.org/markup-compatibility/2006">
              <mc:Choice xmlns:v="urn:schemas-microsoft-com:vml" Requires="v">
                <p:oleObj spid="_x0000_s190535" name="Формула" r:id="rId3" imgW="3314700" imgH="609600" progId="Equation.3">
                  <p:embed/>
                </p:oleObj>
              </mc:Choice>
              <mc:Fallback>
                <p:oleObj name="Формула" r:id="rId3" imgW="3314700" imgH="609600" progId="Equation.3">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2003" y="1879964"/>
                        <a:ext cx="7359994" cy="1285884"/>
                      </a:xfrm>
                      <a:prstGeom prst="rect">
                        <a:avLst/>
                      </a:prstGeom>
                      <a:solidFill>
                        <a:srgbClr val="FFFF00"/>
                      </a:solidFill>
                      <a:extLst/>
                    </p:spPr>
                  </p:pic>
                </p:oleObj>
              </mc:Fallback>
            </mc:AlternateContent>
          </a:graphicData>
        </a:graphic>
      </p:graphicFrame>
      <p:sp>
        <p:nvSpPr>
          <p:cNvPr id="2" name="Прямоугольник 1"/>
          <p:cNvSpPr/>
          <p:nvPr/>
        </p:nvSpPr>
        <p:spPr>
          <a:xfrm>
            <a:off x="209587" y="3544969"/>
            <a:ext cx="8640960" cy="830997"/>
          </a:xfrm>
          <a:prstGeom prst="rect">
            <a:avLst/>
          </a:prstGeom>
          <a:solidFill>
            <a:srgbClr val="92D050"/>
          </a:solidFill>
        </p:spPr>
        <p:txBody>
          <a:bodyPr wrap="square">
            <a:spAutoFit/>
          </a:bodyPr>
          <a:lstStyle/>
          <a:p>
            <a:pPr indent="450215">
              <a:spcAft>
                <a:spcPts val="0"/>
              </a:spcAft>
            </a:pPr>
            <a:r>
              <a:rPr lang="en-US" sz="2400" dirty="0" err="1" smtClean="0">
                <a:latin typeface="Times New Roman" panose="02020603050405020304" pitchFamily="18" charset="0"/>
                <a:ea typeface="Times New Roman" panose="02020603050405020304" pitchFamily="18" charset="0"/>
              </a:rPr>
              <a:t>Yuqoridagi</a:t>
            </a:r>
            <a:r>
              <a:rPr lang="en-US" sz="2400" dirty="0" smtClean="0">
                <a:latin typeface="Times New Roman" panose="02020603050405020304" pitchFamily="18" charset="0"/>
                <a:ea typeface="Times New Roman" panose="02020603050405020304" pitchFamily="18" charset="0"/>
              </a:rPr>
              <a:t> </a:t>
            </a:r>
            <a:r>
              <a:rPr lang="uz-Latn-UZ" sz="2400" dirty="0" smtClean="0">
                <a:latin typeface="Times New Roman" panose="02020603050405020304" pitchFamily="18" charset="0"/>
                <a:ea typeface="Times New Roman" panose="02020603050405020304" pitchFamily="18" charset="0"/>
              </a:rPr>
              <a:t>jadvalga </a:t>
            </a:r>
            <a:r>
              <a:rPr lang="uz-Latn-UZ" sz="2400" dirty="0">
                <a:latin typeface="Times New Roman" panose="02020603050405020304" pitchFamily="18" charset="0"/>
                <a:ea typeface="Times New Roman" panose="02020603050405020304" pitchFamily="18" charset="0"/>
              </a:rPr>
              <a:t>asosan, 20</a:t>
            </a:r>
            <a:r>
              <a:rPr lang="uz-Cyrl-UZ" sz="2400" dirty="0">
                <a:latin typeface="Times New Roman" panose="02020603050405020304" pitchFamily="18" charset="0"/>
                <a:ea typeface="Times New Roman" panose="02020603050405020304" pitchFamily="18" charset="0"/>
              </a:rPr>
              <a:t>15</a:t>
            </a:r>
            <a:r>
              <a:rPr lang="uz-Latn-UZ" sz="2400" dirty="0">
                <a:latin typeface="Times New Roman" panose="02020603050405020304" pitchFamily="18" charset="0"/>
                <a:ea typeface="Times New Roman" panose="02020603050405020304" pitchFamily="18" charset="0"/>
              </a:rPr>
              <a:t>-20</a:t>
            </a:r>
            <a:r>
              <a:rPr lang="uz-Cyrl-UZ" sz="2400" dirty="0">
                <a:latin typeface="Times New Roman" panose="02020603050405020304" pitchFamily="18" charset="0"/>
                <a:ea typeface="Times New Roman" panose="02020603050405020304" pitchFamily="18" charset="0"/>
              </a:rPr>
              <a:t>19</a:t>
            </a:r>
            <a:r>
              <a:rPr lang="uz-Latn-UZ" sz="2400" dirty="0">
                <a:latin typeface="Times New Roman" panose="02020603050405020304" pitchFamily="18" charset="0"/>
                <a:ea typeface="Times New Roman" panose="02020603050405020304" pitchFamily="18" charset="0"/>
              </a:rPr>
              <a:t> yillarda O‘zbekiston aholisining o‘rtacha yillik soni </a:t>
            </a:r>
            <a:r>
              <a:rPr lang="en-US" sz="2400" dirty="0" smtClean="0">
                <a:latin typeface="Times New Roman" panose="02020603050405020304" pitchFamily="18" charset="0"/>
                <a:ea typeface="Times New Roman" panose="02020603050405020304" pitchFamily="18" charset="0"/>
              </a:rPr>
              <a:t>(</a:t>
            </a:r>
            <a:r>
              <a:rPr lang="en-US" sz="2400" dirty="0" err="1" smtClean="0">
                <a:latin typeface="Times New Roman" panose="02020603050405020304" pitchFamily="18" charset="0"/>
                <a:ea typeface="Times New Roman" panose="02020603050405020304" pitchFamily="18" charset="0"/>
              </a:rPr>
              <a:t>mln.kishi</a:t>
            </a:r>
            <a:r>
              <a:rPr lang="en-US" sz="2400" dirty="0" smtClean="0">
                <a:latin typeface="Times New Roman" panose="02020603050405020304" pitchFamily="18" charset="0"/>
                <a:ea typeface="Times New Roman" panose="02020603050405020304" pitchFamily="18" charset="0"/>
              </a:rPr>
              <a:t>)</a:t>
            </a:r>
            <a:endParaRPr lang="ru-RU" sz="1400" dirty="0">
              <a:effectLst/>
              <a:latin typeface="Times New Roman" panose="02020603050405020304" pitchFamily="18" charset="0"/>
              <a:ea typeface="Times New Roman" panose="02020603050405020304" pitchFamily="18" charset="0"/>
            </a:endParaRPr>
          </a:p>
        </p:txBody>
      </p:sp>
      <p:sp>
        <p:nvSpPr>
          <p:cNvPr id="3" name="Rectangle 34"/>
          <p:cNvSpPr>
            <a:spLocks noChangeArrowheads="1"/>
          </p:cNvSpPr>
          <p:nvPr/>
        </p:nvSpPr>
        <p:spPr bwMode="auto">
          <a:xfrm>
            <a:off x="461615" y="5435271"/>
            <a:ext cx="14927323"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2591082520"/>
              </p:ext>
            </p:extLst>
          </p:nvPr>
        </p:nvGraphicFramePr>
        <p:xfrm>
          <a:off x="757237" y="4566149"/>
          <a:ext cx="7494760" cy="1119549"/>
        </p:xfrm>
        <a:graphic>
          <a:graphicData uri="http://schemas.openxmlformats.org/presentationml/2006/ole">
            <mc:AlternateContent xmlns:mc="http://schemas.openxmlformats.org/markup-compatibility/2006">
              <mc:Choice xmlns:v="urn:schemas-microsoft-com:vml" Requires="v">
                <p:oleObj spid="_x0000_s190536" name="Уравнение" r:id="rId5" imgW="3670300" imgH="571500" progId="Equation.3">
                  <p:embed/>
                </p:oleObj>
              </mc:Choice>
              <mc:Fallback>
                <p:oleObj name="Уравнение" r:id="rId5" imgW="3670300" imgH="571500" progId="Equation.3">
                  <p:embed/>
                  <p:pic>
                    <p:nvPicPr>
                      <p:cNvPr id="0" name="Object 3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7237" y="4566149"/>
                        <a:ext cx="7494760" cy="1119549"/>
                      </a:xfrm>
                      <a:prstGeom prst="rect">
                        <a:avLst/>
                      </a:prstGeom>
                      <a:noFill/>
                    </p:spPr>
                  </p:pic>
                </p:oleObj>
              </mc:Fallback>
            </mc:AlternateContent>
          </a:graphicData>
        </a:graphic>
      </p:graphicFrame>
      <p:sp>
        <p:nvSpPr>
          <p:cNvPr id="6" name="Прямоугольник 5"/>
          <p:cNvSpPr/>
          <p:nvPr/>
        </p:nvSpPr>
        <p:spPr>
          <a:xfrm>
            <a:off x="107504" y="5936959"/>
            <a:ext cx="8743043" cy="461665"/>
          </a:xfrm>
          <a:prstGeom prst="rect">
            <a:avLst/>
          </a:prstGeom>
          <a:solidFill>
            <a:srgbClr val="FFC000"/>
          </a:solidFill>
        </p:spPr>
        <p:txBody>
          <a:bodyPr wrap="square">
            <a:spAutoFit/>
          </a:bodyPr>
          <a:lstStyle/>
          <a:p>
            <a:pPr algn="ctr"/>
            <a:r>
              <a:rPr lang="uz-Latn-UZ" sz="2400" dirty="0">
                <a:latin typeface="Times New Roman" panose="02020603050405020304" pitchFamily="18" charset="0"/>
                <a:ea typeface="Times New Roman" panose="02020603050405020304" pitchFamily="18" charset="0"/>
              </a:rPr>
              <a:t>Bu formula momentli qatorning xronologik o‘rtachasi deb ataladi</a:t>
            </a:r>
            <a:endParaRPr lang="ru-RU" sz="2400"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33669" y="1054027"/>
            <a:ext cx="8208912" cy="1384995"/>
          </a:xfrm>
          <a:prstGeom prst="rect">
            <a:avLst/>
          </a:prstGeom>
        </p:spPr>
        <p:txBody>
          <a:bodyPr wrap="square">
            <a:spAutoFit/>
          </a:bodyPr>
          <a:lstStyle/>
          <a:p>
            <a:pPr algn="ctr"/>
            <a:r>
              <a:rPr lang="uz-Latn-UZ" sz="2800" b="1" dirty="0">
                <a:latin typeface="Times New Roman" panose="02020603050405020304" pitchFamily="18" charset="0"/>
                <a:ea typeface="Times New Roman" panose="02020603050405020304" pitchFamily="18" charset="0"/>
              </a:rPr>
              <a:t>O‘rtacha mutlaq qo‘shimcha o‘sish</a:t>
            </a:r>
            <a:r>
              <a:rPr lang="uz-Latn-UZ" sz="2800" dirty="0">
                <a:latin typeface="Times New Roman" panose="02020603050405020304" pitchFamily="18" charset="0"/>
                <a:ea typeface="Times New Roman" panose="02020603050405020304" pitchFamily="18" charset="0"/>
              </a:rPr>
              <a:t> zanjirsimon mutlaq o‘sishlardan oddiy arifmetik o‘rtacha aniqlash natijasida hosil bo‘ladi: </a:t>
            </a:r>
            <a:endParaRPr lang="ru-RU" sz="2800" dirty="0"/>
          </a:p>
        </p:txBody>
      </p:sp>
      <p:sp>
        <p:nvSpPr>
          <p:cNvPr id="5" name="Rectangle 2"/>
          <p:cNvSpPr>
            <a:spLocks noChangeArrowheads="1"/>
          </p:cNvSpPr>
          <p:nvPr/>
        </p:nvSpPr>
        <p:spPr bwMode="auto">
          <a:xfrm>
            <a:off x="323527" y="2492895"/>
            <a:ext cx="14873437"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2267797753"/>
              </p:ext>
            </p:extLst>
          </p:nvPr>
        </p:nvGraphicFramePr>
        <p:xfrm>
          <a:off x="323527" y="3284984"/>
          <a:ext cx="8701512" cy="936104"/>
        </p:xfrm>
        <a:graphic>
          <a:graphicData uri="http://schemas.openxmlformats.org/presentationml/2006/ole">
            <mc:AlternateContent xmlns:mc="http://schemas.openxmlformats.org/markup-compatibility/2006">
              <mc:Choice xmlns:v="urn:schemas-microsoft-com:vml" Requires="v">
                <p:oleObj spid="_x0000_s241683" name="Уравнение" r:id="rId3" imgW="3898900" imgH="431800" progId="Equation.3">
                  <p:embed/>
                </p:oleObj>
              </mc:Choice>
              <mc:Fallback>
                <p:oleObj name="Уравнение" r:id="rId3" imgW="3898900" imgH="4318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7" y="3284984"/>
                        <a:ext cx="8701512" cy="936104"/>
                      </a:xfrm>
                      <a:prstGeom prst="rect">
                        <a:avLst/>
                      </a:prstGeom>
                      <a:noFill/>
                    </p:spPr>
                  </p:pic>
                </p:oleObj>
              </mc:Fallback>
            </mc:AlternateContent>
          </a:graphicData>
        </a:graphic>
      </p:graphicFrame>
    </p:spTree>
    <p:extLst>
      <p:ext uri="{BB962C8B-B14F-4D97-AF65-F5344CB8AC3E}">
        <p14:creationId xmlns:p14="http://schemas.microsoft.com/office/powerpoint/2010/main" val="36056954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785918" y="1071546"/>
            <a:ext cx="6000792" cy="121444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sz="3000" dirty="0"/>
          </a:p>
        </p:txBody>
      </p:sp>
      <p:sp>
        <p:nvSpPr>
          <p:cNvPr id="197633" name="Rectangle 1"/>
          <p:cNvSpPr>
            <a:spLocks noChangeArrowheads="1"/>
          </p:cNvSpPr>
          <p:nvPr/>
        </p:nvSpPr>
        <p:spPr bwMode="auto">
          <a:xfrm>
            <a:off x="2285984" y="1214422"/>
            <a:ext cx="4929222" cy="95410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8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Dinamika</a:t>
            </a:r>
            <a:r>
              <a:rPr kumimoji="0" lang="ru-RU" sz="28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tendensiyalarini</a:t>
            </a:r>
            <a:r>
              <a:rPr kumimoji="0" lang="ru-RU" sz="28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aniqlash</a:t>
            </a:r>
            <a:r>
              <a:rPr kumimoji="0" lang="ru-RU" sz="28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r>
              <a:rPr kumimoji="0" lang="ru-RU" sz="2800" b="1" i="0" u="none" strike="noStrike" cap="none" normalizeH="0" baseline="0" dirty="0" err="1" smtClean="0">
                <a:ln>
                  <a:noFill/>
                </a:ln>
                <a:solidFill>
                  <a:schemeClr val="tx1"/>
                </a:solidFill>
                <a:effectLst/>
                <a:latin typeface="Calibri" pitchFamily="34" charset="0"/>
                <a:ea typeface="Times New Roman" pitchFamily="18" charset="0"/>
                <a:cs typeface="Times New Roman" pitchFamily="18" charset="0"/>
              </a:rPr>
              <a:t>usullari</a:t>
            </a:r>
            <a:endParaRPr kumimoji="0" lang="ru-RU"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Прямоугольник с двумя вырезанными противолежащими углами 5"/>
          <p:cNvSpPr/>
          <p:nvPr/>
        </p:nvSpPr>
        <p:spPr>
          <a:xfrm>
            <a:off x="611560" y="2924944"/>
            <a:ext cx="7920880" cy="3000396"/>
          </a:xfrm>
          <a:prstGeom prst="snip2DiagRect">
            <a:avLst>
              <a:gd name="adj1" fmla="val 0"/>
              <a:gd name="adj2" fmla="val 38631"/>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Latn-UZ" sz="2400" dirty="0">
                <a:solidFill>
                  <a:srgbClr val="0000FF"/>
                </a:solidFill>
                <a:latin typeface="Times New Roman" panose="02020603050405020304" pitchFamily="18" charset="0"/>
                <a:cs typeface="Times New Roman" panose="02020603050405020304" pitchFamily="18" charset="0"/>
              </a:rPr>
              <a:t>Ingliz tilida tendensiya the trend deb ataladi. Tendensiya so‘zi lotincha tandere so‘zining nemischa tendenz talaffuzidan olingan bo‘lib, harakat yoki fikrlar yo‘nalishi, biror hodisa rivojlanishida kuzatiladigan yo‘nalish, biror kimsa yoki narsaga xos mayl, intilish, moyillik degan lug‘aviy ma’nolarga ega.</a:t>
            </a:r>
            <a:endParaRPr lang="ru-RU" sz="2400" dirty="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1" name="Rectangle 1"/>
          <p:cNvSpPr>
            <a:spLocks noChangeArrowheads="1"/>
          </p:cNvSpPr>
          <p:nvPr/>
        </p:nvSpPr>
        <p:spPr bwMode="auto">
          <a:xfrm>
            <a:off x="179512" y="1419982"/>
            <a:ext cx="8712968" cy="3970318"/>
          </a:xfrm>
          <a:prstGeom prst="rect">
            <a:avLst/>
          </a:prstGeom>
          <a:solidFill>
            <a:schemeClr val="accent1">
              <a:lumMod val="40000"/>
              <a:lumOff val="60000"/>
            </a:schemeClr>
          </a:solidFill>
          <a:ln w="9525">
            <a:solidFill>
              <a:schemeClr val="accent5">
                <a:lumMod val="20000"/>
                <a:lumOff val="80000"/>
              </a:schemeClr>
            </a:solidFill>
            <a:miter lim="800000"/>
            <a:headEnd/>
            <a:tailEnd/>
          </a:ln>
          <a:effectLst>
            <a:innerShdw blurRad="63500" dist="50800" dir="18900000">
              <a:prstClr val="black">
                <a:alpha val="50000"/>
              </a:prstClr>
            </a:innerShdw>
          </a:effectLst>
        </p:spPr>
        <p:txBody>
          <a:bodyPr vert="horz" wrap="square" lIns="91440" tIns="45720" rIns="91440" bIns="45720" numCol="1" anchor="ctr" anchorCtr="0" compatLnSpc="1">
            <a:prstTxWarp prst="textNoShape">
              <a:avLst/>
            </a:prstTxWarp>
            <a:spAutoFit/>
          </a:bodyPr>
          <a:lstStyle/>
          <a:p>
            <a:pPr marL="0" marR="0" lvl="0" indent="450850" algn="ctr" defTabSz="914400" rtl="0" eaLnBrk="1" fontAlgn="base" latinLnBrk="0" hangingPunct="1">
              <a:lnSpc>
                <a:spcPct val="100000"/>
              </a:lnSpc>
              <a:spcBef>
                <a:spcPct val="0"/>
              </a:spcBef>
              <a:spcAft>
                <a:spcPct val="0"/>
              </a:spcAft>
              <a:buClrTx/>
              <a:buSzTx/>
              <a:buFontTx/>
              <a:buNone/>
              <a:tabLst/>
            </a:pPr>
            <a:r>
              <a:rPr kumimoji="0" lang="ru-RU" sz="3600" b="1" i="0" u="none" strike="noStrike" cap="none" normalizeH="0" baseline="0" dirty="0" err="1" smtClean="0">
                <a:ln>
                  <a:noFill/>
                </a:ln>
                <a:effectLst/>
                <a:latin typeface="Times New Roman" pitchFamily="18" charset="0"/>
                <a:ea typeface="Times New Roman" pitchFamily="18" charset="0"/>
                <a:cs typeface="Times New Roman" pitchFamily="18" charset="0"/>
              </a:rPr>
              <a:t>Sirg‘anchiq</a:t>
            </a:r>
            <a:r>
              <a:rPr kumimoji="0" lang="ru-RU" sz="3600" b="1"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1" i="0" u="none" strike="noStrike" cap="none" normalizeH="0" baseline="0" dirty="0" err="1" smtClean="0">
                <a:ln>
                  <a:noFill/>
                </a:ln>
                <a:effectLst/>
                <a:latin typeface="Times New Roman" pitchFamily="18" charset="0"/>
                <a:ea typeface="Times New Roman" pitchFamily="18" charset="0"/>
                <a:cs typeface="Times New Roman" pitchFamily="18" charset="0"/>
              </a:rPr>
              <a:t>o‘rtacha</a:t>
            </a:r>
            <a:r>
              <a:rPr kumimoji="0" lang="ru-RU" sz="3600" b="1"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1" i="0" u="none" strike="noStrike" cap="none" normalizeH="0" baseline="0" dirty="0" err="1" smtClean="0">
                <a:ln>
                  <a:noFill/>
                </a:ln>
                <a:effectLst/>
                <a:latin typeface="Times New Roman" pitchFamily="18" charset="0"/>
                <a:ea typeface="Times New Roman" pitchFamily="18" charset="0"/>
                <a:cs typeface="Times New Roman" pitchFamily="18" charset="0"/>
              </a:rPr>
              <a:t>darajalarni</a:t>
            </a:r>
            <a:r>
              <a:rPr kumimoji="0" lang="ru-RU" sz="3600" b="1"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1" i="0" u="none" strike="noStrike" cap="none" normalizeH="0" baseline="0" dirty="0" err="1" smtClean="0">
                <a:ln>
                  <a:noFill/>
                </a:ln>
                <a:effectLst/>
                <a:latin typeface="Times New Roman" pitchFamily="18" charset="0"/>
                <a:ea typeface="Times New Roman" pitchFamily="18" charset="0"/>
                <a:cs typeface="Times New Roman" pitchFamily="18" charset="0"/>
              </a:rPr>
              <a:t>hisoblash</a:t>
            </a:r>
            <a:endParaRPr kumimoji="0" lang="ru-RU" sz="3600" b="0" i="0" u="none" strike="noStrike" cap="none" normalizeH="0" baseline="0" dirty="0" smtClean="0">
              <a:ln>
                <a:noFill/>
              </a:ln>
              <a:effectLst/>
              <a:latin typeface="Arial" pitchFamily="34" charset="0"/>
              <a:cs typeface="Arial" pitchFamily="34" charset="0"/>
            </a:endParaRPr>
          </a:p>
          <a:p>
            <a:pPr marL="0" marR="0" lvl="0" indent="450850" algn="just" defTabSz="914400" rtl="0" eaLnBrk="0" fontAlgn="base" latinLnBrk="0" hangingPunct="0">
              <a:lnSpc>
                <a:spcPct val="100000"/>
              </a:lnSpc>
              <a:spcBef>
                <a:spcPct val="0"/>
              </a:spcBef>
              <a:spcAft>
                <a:spcPct val="0"/>
              </a:spcAft>
              <a:buClrTx/>
              <a:buSzTx/>
              <a:buFontTx/>
              <a:buNone/>
              <a:tabLst/>
            </a:pP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Bu</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usulning</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mohiyati</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shundaki</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dinamika</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qatorining</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haqiqiy</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darajalari</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asosida</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sirg‘anchiq</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o‘rtacha</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darajalar</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hisoblab</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ulardan</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tekislangan</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qator</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tuziladi</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va</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natijada</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trend</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 </a:t>
            </a:r>
            <a:r>
              <a:rPr kumimoji="0" lang="ru-RU" sz="3600" b="0" i="0" u="none" strike="noStrike" cap="none" normalizeH="0" baseline="0" dirty="0" err="1" smtClean="0">
                <a:ln>
                  <a:noFill/>
                </a:ln>
                <a:effectLst/>
                <a:latin typeface="Times New Roman" pitchFamily="18" charset="0"/>
                <a:ea typeface="Times New Roman" pitchFamily="18" charset="0"/>
                <a:cs typeface="Times New Roman" pitchFamily="18" charset="0"/>
              </a:rPr>
              <a:t>yaqqollashadi</a:t>
            </a:r>
            <a:r>
              <a:rPr kumimoji="0" lang="ru-RU" sz="3600" b="0" i="0" u="none" strike="noStrike" cap="none" normalizeH="0" baseline="0" dirty="0" smtClean="0">
                <a:ln>
                  <a:noFill/>
                </a:ln>
                <a:effectLst/>
                <a:latin typeface="Times New Roman" pitchFamily="18" charset="0"/>
                <a:ea typeface="Times New Roman" pitchFamily="18" charset="0"/>
                <a:cs typeface="Times New Roman" pitchFamily="18" charset="0"/>
              </a:rPr>
              <a:t>.</a:t>
            </a:r>
            <a:endParaRPr kumimoji="0" lang="ru-RU" sz="3600" b="0" i="0" u="none" strike="noStrike" cap="none" normalizeH="0" baseline="0" dirty="0" smtClean="0">
              <a:ln>
                <a:noFill/>
              </a:ln>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154826923"/>
              </p:ext>
            </p:extLst>
          </p:nvPr>
        </p:nvGraphicFramePr>
        <p:xfrm>
          <a:off x="251520" y="428604"/>
          <a:ext cx="8463884" cy="1892808"/>
        </p:xfrm>
        <a:graphic>
          <a:graphicData uri="http://schemas.openxmlformats.org/drawingml/2006/table">
            <a:tbl>
              <a:tblPr/>
              <a:tblGrid>
                <a:gridCol w="8463884">
                  <a:extLst>
                    <a:ext uri="{9D8B030D-6E8A-4147-A177-3AD203B41FA5}">
                      <a16:colId xmlns:a16="http://schemas.microsoft.com/office/drawing/2014/main" val="20000"/>
                    </a:ext>
                  </a:extLst>
                </a:gridCol>
              </a:tblGrid>
              <a:tr h="1643074">
                <a:tc>
                  <a:txBody>
                    <a:bodyPr/>
                    <a:lstStyle/>
                    <a:p>
                      <a:pPr indent="270510" algn="just">
                        <a:lnSpc>
                          <a:spcPct val="115000"/>
                        </a:lnSpc>
                        <a:spcAft>
                          <a:spcPts val="1000"/>
                        </a:spcAft>
                      </a:pPr>
                      <a:r>
                        <a:rPr lang="uz-Latn-UZ" sz="3600" dirty="0">
                          <a:latin typeface="Calibri"/>
                          <a:ea typeface="Times New Roman"/>
                          <a:cs typeface="Times New Roman"/>
                        </a:rPr>
                        <a:t>Markazlangan sirg‘anchiq o‘rtacha - bu xronologik o‘rtacha bo‘yicha hisoblangan sirg‘anchiq o‘rtachadir.</a:t>
                      </a:r>
                      <a:endParaRPr lang="ru-RU" sz="3600" dirty="0">
                        <a:latin typeface="Calibri"/>
                        <a:ea typeface="Times New Roman"/>
                        <a:cs typeface="Times New Roman"/>
                      </a:endParaRPr>
                    </a:p>
                  </a:txBody>
                  <a:tcPr marL="114300" marR="114300" marT="0" marB="0">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19865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98657" name="Object 1"/>
          <p:cNvGraphicFramePr>
            <a:graphicFrameLocks noChangeAspect="1"/>
          </p:cNvGraphicFramePr>
          <p:nvPr>
            <p:extLst>
              <p:ext uri="{D42A27DB-BD31-4B8C-83A1-F6EECF244321}">
                <p14:modId xmlns:p14="http://schemas.microsoft.com/office/powerpoint/2010/main" val="911669066"/>
              </p:ext>
            </p:extLst>
          </p:nvPr>
        </p:nvGraphicFramePr>
        <p:xfrm>
          <a:off x="821505" y="3958212"/>
          <a:ext cx="7858180" cy="1193784"/>
        </p:xfrm>
        <a:graphic>
          <a:graphicData uri="http://schemas.openxmlformats.org/presentationml/2006/ole">
            <mc:AlternateContent xmlns:mc="http://schemas.openxmlformats.org/markup-compatibility/2006">
              <mc:Choice xmlns:v="urn:schemas-microsoft-com:vml" Requires="v">
                <p:oleObj spid="_x0000_s198707" name="Формула" r:id="rId3" imgW="4889500" imgH="431800" progId="Equation.3">
                  <p:embed/>
                </p:oleObj>
              </mc:Choice>
              <mc:Fallback>
                <p:oleObj name="Формула" r:id="rId3" imgW="4889500" imgH="431800" progId="Equation.3">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1505" y="3958212"/>
                        <a:ext cx="7858180" cy="1193784"/>
                      </a:xfrm>
                      <a:prstGeom prst="rect">
                        <a:avLst/>
                      </a:prstGeom>
                      <a:noFill/>
                      <a:extLst/>
                    </p:spPr>
                  </p:pic>
                </p:oleObj>
              </mc:Fallback>
            </mc:AlternateContent>
          </a:graphicData>
        </a:graphic>
      </p:graphicFrame>
      <p:sp>
        <p:nvSpPr>
          <p:cNvPr id="7" name="Стрелка вниз 6"/>
          <p:cNvSpPr/>
          <p:nvPr/>
        </p:nvSpPr>
        <p:spPr>
          <a:xfrm>
            <a:off x="3929058" y="2456616"/>
            <a:ext cx="1714512" cy="11430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8659" name="Rectangle 3"/>
          <p:cNvSpPr>
            <a:spLocks noChangeArrowheads="1"/>
          </p:cNvSpPr>
          <p:nvPr/>
        </p:nvSpPr>
        <p:spPr bwMode="auto">
          <a:xfrm>
            <a:off x="785786" y="5510585"/>
            <a:ext cx="7929618"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4500" algn="ctr" defTabSz="914400" rtl="0" eaLnBrk="1" fontAlgn="base" latinLnBrk="0" hangingPunct="1">
              <a:lnSpc>
                <a:spcPct val="100000"/>
              </a:lnSpc>
              <a:spcBef>
                <a:spcPct val="0"/>
              </a:spcBef>
              <a:spcAft>
                <a:spcPct val="0"/>
              </a:spcAft>
              <a:buClrTx/>
              <a:buSzTx/>
              <a:buFontTx/>
              <a:buNone/>
              <a:tabLst/>
            </a:pPr>
            <a:r>
              <a:rPr kumimoji="0" 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Boshqa</a:t>
            </a:r>
            <a:r>
              <a:rPr kumimoji="0" 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markazlangan</a:t>
            </a:r>
            <a:r>
              <a:rPr kumimoji="0" 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sirg‘anchiq</a:t>
            </a:r>
            <a:r>
              <a:rPr kumimoji="0" 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o‘rtacha</a:t>
            </a:r>
            <a:r>
              <a:rPr kumimoji="0" 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darajalar</a:t>
            </a:r>
            <a:r>
              <a:rPr kumimoji="0" 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ham</a:t>
            </a:r>
            <a:r>
              <a:rPr kumimoji="0" 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xuddi</a:t>
            </a:r>
            <a:r>
              <a:rPr kumimoji="0" 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shunday</a:t>
            </a:r>
            <a:r>
              <a:rPr kumimoji="0" 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tartibda</a:t>
            </a:r>
            <a:r>
              <a:rPr kumimoji="0" 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0"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aniqlanadi</a:t>
            </a:r>
            <a:r>
              <a:rPr kumimoji="0" lang="ru-RU" sz="2400" b="0"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29" name="Rectangle 1"/>
          <p:cNvSpPr>
            <a:spLocks noChangeArrowheads="1"/>
          </p:cNvSpPr>
          <p:nvPr/>
        </p:nvSpPr>
        <p:spPr bwMode="auto">
          <a:xfrm>
            <a:off x="1111564" y="486842"/>
            <a:ext cx="6916820"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57200" algn="just" defTabSz="914400" rtl="0" eaLnBrk="1" fontAlgn="base" latinLnBrk="0" hangingPunct="1">
              <a:lnSpc>
                <a:spcPct val="100000"/>
              </a:lnSpc>
              <a:spcBef>
                <a:spcPct val="0"/>
              </a:spcBef>
              <a:spcAft>
                <a:spcPct val="0"/>
              </a:spcAft>
              <a:buClrTx/>
              <a:buSzTx/>
              <a:buFontTx/>
              <a:buNone/>
              <a:tabLst/>
            </a:pPr>
            <a:r>
              <a:rPr kumimoji="0" lang="en-US"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E</a:t>
            </a:r>
            <a:r>
              <a:rPr kumimoji="0" lang="ru-RU" sz="3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ng</a:t>
            </a:r>
            <a:r>
              <a:rPr kumimoji="0" lang="ru-RU"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sodda</a:t>
            </a:r>
            <a:r>
              <a:rPr kumimoji="0" lang="ru-RU"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trend</a:t>
            </a:r>
            <a:r>
              <a:rPr kumimoji="0" lang="ru-RU"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36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tenglamalari</a:t>
            </a:r>
            <a:r>
              <a:rPr kumimoji="0" lang="ru-RU" sz="36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3600" b="1" i="0" u="none" strike="noStrike" cap="none" normalizeH="0" baseline="0" dirty="0" smtClean="0">
              <a:ln>
                <a:noFill/>
              </a:ln>
              <a:solidFill>
                <a:schemeClr val="tx1"/>
              </a:solidFill>
              <a:effectLst/>
              <a:latin typeface="Arial" pitchFamily="34" charset="0"/>
              <a:cs typeface="Arial" pitchFamily="34" charset="0"/>
            </a:endParaRPr>
          </a:p>
        </p:txBody>
      </p:sp>
      <p:sp>
        <p:nvSpPr>
          <p:cNvPr id="5" name="Прямоугольник 4"/>
          <p:cNvSpPr/>
          <p:nvPr/>
        </p:nvSpPr>
        <p:spPr>
          <a:xfrm>
            <a:off x="467544" y="1857364"/>
            <a:ext cx="8208912" cy="584775"/>
          </a:xfrm>
          <a:prstGeom prst="rect">
            <a:avLst/>
          </a:prstGeom>
        </p:spPr>
        <p:txBody>
          <a:bodyPr wrap="square">
            <a:spAutoFit/>
          </a:bodyPr>
          <a:lstStyle/>
          <a:p>
            <a:r>
              <a:rPr lang="uz-Latn-UZ" sz="3200" b="1" dirty="0">
                <a:latin typeface="Times New Roman" pitchFamily="18" charset="0"/>
                <a:cs typeface="Times New Roman" pitchFamily="18" charset="0"/>
              </a:rPr>
              <a:t>To‘g‘ri chiziqli funksiya shaklidagi tenglama </a:t>
            </a:r>
            <a:endParaRPr lang="ru-RU" sz="3200" b="1" dirty="0">
              <a:latin typeface="Times New Roman" pitchFamily="18" charset="0"/>
              <a:cs typeface="Times New Roman" pitchFamily="18" charset="0"/>
            </a:endParaRPr>
          </a:p>
        </p:txBody>
      </p:sp>
      <p:sp>
        <p:nvSpPr>
          <p:cNvPr id="6" name="Прямоугольник 5"/>
          <p:cNvSpPr/>
          <p:nvPr/>
        </p:nvSpPr>
        <p:spPr>
          <a:xfrm>
            <a:off x="449363" y="3435635"/>
            <a:ext cx="7920880" cy="584775"/>
          </a:xfrm>
          <a:prstGeom prst="rect">
            <a:avLst/>
          </a:prstGeom>
        </p:spPr>
        <p:txBody>
          <a:bodyPr wrap="square">
            <a:spAutoFit/>
          </a:bodyPr>
          <a:lstStyle/>
          <a:p>
            <a:r>
              <a:rPr lang="uz-Latn-UZ" sz="3200" b="1" dirty="0">
                <a:latin typeface="Times New Roman" pitchFamily="18" charset="0"/>
                <a:cs typeface="Times New Roman" pitchFamily="18" charset="0"/>
              </a:rPr>
              <a:t>Ko‘rsatkichli funksiya shaklidagi tenglama</a:t>
            </a:r>
            <a:endParaRPr lang="ru-RU" sz="3200" b="1" dirty="0">
              <a:latin typeface="Times New Roman" pitchFamily="18" charset="0"/>
              <a:cs typeface="Times New Roman" pitchFamily="18" charset="0"/>
            </a:endParaRPr>
          </a:p>
        </p:txBody>
      </p:sp>
      <p:sp>
        <p:nvSpPr>
          <p:cNvPr id="7" name="Прямоугольник 6"/>
          <p:cNvSpPr/>
          <p:nvPr/>
        </p:nvSpPr>
        <p:spPr>
          <a:xfrm>
            <a:off x="449363" y="5085345"/>
            <a:ext cx="8352928" cy="584775"/>
          </a:xfrm>
          <a:prstGeom prst="rect">
            <a:avLst/>
          </a:prstGeom>
        </p:spPr>
        <p:txBody>
          <a:bodyPr wrap="square">
            <a:spAutoFit/>
          </a:bodyPr>
          <a:lstStyle/>
          <a:p>
            <a:r>
              <a:rPr lang="uz-Latn-UZ" sz="3200" b="1" dirty="0">
                <a:latin typeface="Times New Roman" pitchFamily="18" charset="0"/>
                <a:cs typeface="Times New Roman" pitchFamily="18" charset="0"/>
              </a:rPr>
              <a:t>Ikkinchi tartibli parabolasimon tenglama</a:t>
            </a:r>
            <a:endParaRPr lang="ru-RU" sz="3200" b="1" dirty="0">
              <a:latin typeface="Times New Roman" pitchFamily="18" charset="0"/>
              <a:cs typeface="Times New Roman" pitchFamily="18" charset="0"/>
            </a:endParaRPr>
          </a:p>
        </p:txBody>
      </p:sp>
      <p:sp>
        <p:nvSpPr>
          <p:cNvPr id="201731"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1730" name="Object 2"/>
          <p:cNvGraphicFramePr>
            <a:graphicFrameLocks noChangeAspect="1"/>
          </p:cNvGraphicFramePr>
          <p:nvPr>
            <p:extLst>
              <p:ext uri="{D42A27DB-BD31-4B8C-83A1-F6EECF244321}">
                <p14:modId xmlns:p14="http://schemas.microsoft.com/office/powerpoint/2010/main" val="3689271316"/>
              </p:ext>
            </p:extLst>
          </p:nvPr>
        </p:nvGraphicFramePr>
        <p:xfrm>
          <a:off x="2055517" y="2442139"/>
          <a:ext cx="4217510" cy="798723"/>
        </p:xfrm>
        <a:graphic>
          <a:graphicData uri="http://schemas.openxmlformats.org/presentationml/2006/ole">
            <mc:AlternateContent xmlns:mc="http://schemas.openxmlformats.org/markup-compatibility/2006">
              <mc:Choice xmlns:v="urn:schemas-microsoft-com:vml" Requires="v">
                <p:oleObj spid="_x0000_s201894" name="Формула" r:id="rId3" imgW="685800" imgH="228600" progId="Equation.3">
                  <p:embed/>
                </p:oleObj>
              </mc:Choice>
              <mc:Fallback>
                <p:oleObj name="Формула" r:id="rId3" imgW="685800" imgH="228600" progId="Equation.3">
                  <p:embed/>
                  <p:pic>
                    <p:nvPicPr>
                      <p:cNvPr id="0" name="Picture 2"/>
                      <p:cNvPicPr>
                        <a:picLocks noChangeAspect="1" noChangeArrowheads="1"/>
                      </p:cNvPicPr>
                      <p:nvPr/>
                    </p:nvPicPr>
                    <p:blipFill>
                      <a:blip r:embed="rId4"/>
                      <a:srcRect/>
                      <a:stretch>
                        <a:fillRect/>
                      </a:stretch>
                    </p:blipFill>
                    <p:spPr bwMode="auto">
                      <a:xfrm>
                        <a:off x="2055517" y="2442139"/>
                        <a:ext cx="4217510" cy="798723"/>
                      </a:xfrm>
                      <a:prstGeom prst="rect">
                        <a:avLst/>
                      </a:prstGeom>
                      <a:noFill/>
                    </p:spPr>
                  </p:pic>
                </p:oleObj>
              </mc:Fallback>
            </mc:AlternateContent>
          </a:graphicData>
        </a:graphic>
      </p:graphicFrame>
      <p:sp>
        <p:nvSpPr>
          <p:cNvPr id="201733"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1732" name="Object 4"/>
          <p:cNvGraphicFramePr>
            <a:graphicFrameLocks noChangeAspect="1"/>
          </p:cNvGraphicFramePr>
          <p:nvPr>
            <p:extLst>
              <p:ext uri="{D42A27DB-BD31-4B8C-83A1-F6EECF244321}">
                <p14:modId xmlns:p14="http://schemas.microsoft.com/office/powerpoint/2010/main" val="2558176490"/>
              </p:ext>
            </p:extLst>
          </p:nvPr>
        </p:nvGraphicFramePr>
        <p:xfrm>
          <a:off x="2738940" y="4221088"/>
          <a:ext cx="2424136" cy="864257"/>
        </p:xfrm>
        <a:graphic>
          <a:graphicData uri="http://schemas.openxmlformats.org/presentationml/2006/ole">
            <mc:AlternateContent xmlns:mc="http://schemas.openxmlformats.org/markup-compatibility/2006">
              <mc:Choice xmlns:v="urn:schemas-microsoft-com:vml" Requires="v">
                <p:oleObj spid="_x0000_s201895" name="Формула" r:id="rId5" imgW="672840" imgH="253800" progId="Equation.3">
                  <p:embed/>
                </p:oleObj>
              </mc:Choice>
              <mc:Fallback>
                <p:oleObj name="Формула" r:id="rId5" imgW="672840" imgH="253800" progId="Equation.3">
                  <p:embed/>
                  <p:pic>
                    <p:nvPicPr>
                      <p:cNvPr id="0" name="Picture 4"/>
                      <p:cNvPicPr>
                        <a:picLocks noChangeAspect="1" noChangeArrowheads="1"/>
                      </p:cNvPicPr>
                      <p:nvPr/>
                    </p:nvPicPr>
                    <p:blipFill>
                      <a:blip r:embed="rId6"/>
                      <a:srcRect/>
                      <a:stretch>
                        <a:fillRect/>
                      </a:stretch>
                    </p:blipFill>
                    <p:spPr bwMode="auto">
                      <a:xfrm>
                        <a:off x="2738940" y="4221088"/>
                        <a:ext cx="2424136" cy="864257"/>
                      </a:xfrm>
                      <a:prstGeom prst="rect">
                        <a:avLst/>
                      </a:prstGeom>
                      <a:noFill/>
                    </p:spPr>
                  </p:pic>
                </p:oleObj>
              </mc:Fallback>
            </mc:AlternateContent>
          </a:graphicData>
        </a:graphic>
      </p:graphicFrame>
      <p:sp>
        <p:nvSpPr>
          <p:cNvPr id="201735"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1734" name="Object 6"/>
          <p:cNvGraphicFramePr>
            <a:graphicFrameLocks noChangeAspect="1"/>
          </p:cNvGraphicFramePr>
          <p:nvPr>
            <p:extLst>
              <p:ext uri="{D42A27DB-BD31-4B8C-83A1-F6EECF244321}">
                <p14:modId xmlns:p14="http://schemas.microsoft.com/office/powerpoint/2010/main" val="795225472"/>
              </p:ext>
            </p:extLst>
          </p:nvPr>
        </p:nvGraphicFramePr>
        <p:xfrm>
          <a:off x="2843808" y="5805264"/>
          <a:ext cx="3868763" cy="792088"/>
        </p:xfrm>
        <a:graphic>
          <a:graphicData uri="http://schemas.openxmlformats.org/presentationml/2006/ole">
            <mc:AlternateContent xmlns:mc="http://schemas.openxmlformats.org/markup-compatibility/2006">
              <mc:Choice xmlns:v="urn:schemas-microsoft-com:vml" Requires="v">
                <p:oleObj spid="_x0000_s201896" name="Формула" r:id="rId7" imgW="1130040" imgH="241200" progId="Equation.3">
                  <p:embed/>
                </p:oleObj>
              </mc:Choice>
              <mc:Fallback>
                <p:oleObj name="Формула" r:id="rId7" imgW="1130040" imgH="241200" progId="Equation.3">
                  <p:embed/>
                  <p:pic>
                    <p:nvPicPr>
                      <p:cNvPr id="0" name="Picture 6"/>
                      <p:cNvPicPr>
                        <a:picLocks noChangeAspect="1" noChangeArrowheads="1"/>
                      </p:cNvPicPr>
                      <p:nvPr/>
                    </p:nvPicPr>
                    <p:blipFill>
                      <a:blip r:embed="rId8"/>
                      <a:srcRect/>
                      <a:stretch>
                        <a:fillRect/>
                      </a:stretch>
                    </p:blipFill>
                    <p:spPr bwMode="auto">
                      <a:xfrm>
                        <a:off x="2843808" y="5805264"/>
                        <a:ext cx="3868763" cy="792088"/>
                      </a:xfrm>
                      <a:prstGeom prst="rect">
                        <a:avLst/>
                      </a:prstGeom>
                      <a:noFill/>
                    </p:spPr>
                  </p:pic>
                </p:oleObj>
              </mc:Fallback>
            </mc:AlternateContent>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 двумя вырезанными противолежащими углами 3"/>
          <p:cNvSpPr/>
          <p:nvPr/>
        </p:nvSpPr>
        <p:spPr>
          <a:xfrm>
            <a:off x="1285852" y="428604"/>
            <a:ext cx="6286544" cy="1857388"/>
          </a:xfrm>
          <a:prstGeom prst="snip2DiagRect">
            <a:avLst>
              <a:gd name="adj1" fmla="val 0"/>
              <a:gd name="adj2" fmla="val 26513"/>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aphicFrame>
        <p:nvGraphicFramePr>
          <p:cNvPr id="5" name="Таблица 4"/>
          <p:cNvGraphicFramePr>
            <a:graphicFrameLocks noGrp="1"/>
          </p:cNvGraphicFramePr>
          <p:nvPr>
            <p:extLst>
              <p:ext uri="{D42A27DB-BD31-4B8C-83A1-F6EECF244321}">
                <p14:modId xmlns:p14="http://schemas.microsoft.com/office/powerpoint/2010/main" val="3049356921"/>
              </p:ext>
            </p:extLst>
          </p:nvPr>
        </p:nvGraphicFramePr>
        <p:xfrm>
          <a:off x="1547664" y="571480"/>
          <a:ext cx="5832648" cy="1261872"/>
        </p:xfrm>
        <a:graphic>
          <a:graphicData uri="http://schemas.openxmlformats.org/drawingml/2006/table">
            <a:tbl>
              <a:tblPr/>
              <a:tblGrid>
                <a:gridCol w="5832648">
                  <a:extLst>
                    <a:ext uri="{9D8B030D-6E8A-4147-A177-3AD203B41FA5}">
                      <a16:colId xmlns:a16="http://schemas.microsoft.com/office/drawing/2014/main" val="20000"/>
                    </a:ext>
                  </a:extLst>
                </a:gridCol>
              </a:tblGrid>
              <a:tr h="1009650">
                <a:tc>
                  <a:txBody>
                    <a:bodyPr/>
                    <a:lstStyle/>
                    <a:p>
                      <a:pPr indent="270510" algn="just">
                        <a:lnSpc>
                          <a:spcPct val="115000"/>
                        </a:lnSpc>
                        <a:spcAft>
                          <a:spcPts val="1000"/>
                        </a:spcAft>
                      </a:pPr>
                      <a:r>
                        <a:rPr lang="uz-Latn-UZ" sz="2400" dirty="0">
                          <a:latin typeface="Calibri"/>
                          <a:ea typeface="Times New Roman"/>
                          <a:cs typeface="Times New Roman"/>
                        </a:rPr>
                        <a:t>Qator darajalari uchun tuxumsimon tebranish xarakterli bo‘lsa trend tenglamasi parabolasimon shaklda tuziladi. </a:t>
                      </a:r>
                      <a:endParaRPr lang="ru-RU" sz="2400" dirty="0">
                        <a:latin typeface="Calibri"/>
                        <a:ea typeface="Times New Roman"/>
                        <a:cs typeface="Times New Roman"/>
                      </a:endParaRPr>
                    </a:p>
                  </a:txBody>
                  <a:tcPr marL="114300" marR="114300" marT="0" marB="0">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6" name="Прямоугольник 5"/>
          <p:cNvSpPr/>
          <p:nvPr/>
        </p:nvSpPr>
        <p:spPr>
          <a:xfrm>
            <a:off x="1714480" y="2571744"/>
            <a:ext cx="4154407" cy="400110"/>
          </a:xfrm>
          <a:prstGeom prst="rect">
            <a:avLst/>
          </a:prstGeom>
        </p:spPr>
        <p:txBody>
          <a:bodyPr wrap="none">
            <a:spAutoFit/>
          </a:bodyPr>
          <a:lstStyle/>
          <a:p>
            <a:r>
              <a:rPr lang="uz-Latn-UZ" sz="2000" dirty="0"/>
              <a:t>Bunday sharoitlarda trend tenglamasi </a:t>
            </a:r>
            <a:endParaRPr lang="ru-RU" sz="2000" dirty="0"/>
          </a:p>
        </p:txBody>
      </p:sp>
      <p:sp>
        <p:nvSpPr>
          <p:cNvPr id="200706"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0705" name="Object 1"/>
          <p:cNvGraphicFramePr>
            <a:graphicFrameLocks noChangeAspect="1"/>
          </p:cNvGraphicFramePr>
          <p:nvPr>
            <p:extLst>
              <p:ext uri="{D42A27DB-BD31-4B8C-83A1-F6EECF244321}">
                <p14:modId xmlns:p14="http://schemas.microsoft.com/office/powerpoint/2010/main" val="1389544417"/>
              </p:ext>
            </p:extLst>
          </p:nvPr>
        </p:nvGraphicFramePr>
        <p:xfrm>
          <a:off x="3282163" y="3003889"/>
          <a:ext cx="2586724" cy="583472"/>
        </p:xfrm>
        <a:graphic>
          <a:graphicData uri="http://schemas.openxmlformats.org/presentationml/2006/ole">
            <mc:AlternateContent xmlns:mc="http://schemas.openxmlformats.org/markup-compatibility/2006">
              <mc:Choice xmlns:v="urn:schemas-microsoft-com:vml" Requires="v">
                <p:oleObj spid="_x0000_s200807" name="Формула" r:id="rId3" imgW="1244600" imgH="241300" progId="Equation.3">
                  <p:embed/>
                </p:oleObj>
              </mc:Choice>
              <mc:Fallback>
                <p:oleObj name="Формула" r:id="rId3" imgW="1244600" imgH="241300" progId="Equation.3">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2163" y="3003889"/>
                        <a:ext cx="2586724" cy="583472"/>
                      </a:xfrm>
                      <a:prstGeom prst="rect">
                        <a:avLst/>
                      </a:prstGeom>
                      <a:solidFill>
                        <a:schemeClr val="bg2">
                          <a:lumMod val="90000"/>
                        </a:schemeClr>
                      </a:solidFill>
                      <a:extLst/>
                    </p:spPr>
                  </p:pic>
                </p:oleObj>
              </mc:Fallback>
            </mc:AlternateContent>
          </a:graphicData>
        </a:graphic>
      </p:graphicFrame>
      <p:sp>
        <p:nvSpPr>
          <p:cNvPr id="200707" name="Rectangle 3"/>
          <p:cNvSpPr>
            <a:spLocks noChangeArrowheads="1"/>
          </p:cNvSpPr>
          <p:nvPr/>
        </p:nvSpPr>
        <p:spPr bwMode="auto">
          <a:xfrm>
            <a:off x="439335" y="3647067"/>
            <a:ext cx="8335936" cy="40011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formula</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bilan</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ifodalanadi</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uning</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noma’lum</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ko‘rsatkichlari</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a:t>
            </a:r>
            <a:r>
              <a:rPr kumimoji="0" lang="ru-RU" sz="20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0</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a:t>
            </a:r>
            <a:r>
              <a:rPr kumimoji="0" lang="ru-RU" sz="20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1</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a:t>
            </a:r>
            <a:r>
              <a:rPr kumimoji="0" lang="ru-RU" sz="2000" b="0" i="0" u="none" strike="noStrike" cap="none" normalizeH="0" baseline="-30000" dirty="0" smtClean="0">
                <a:ln>
                  <a:noFill/>
                </a:ln>
                <a:solidFill>
                  <a:schemeClr val="tx1"/>
                </a:solidFill>
                <a:effectLst/>
                <a:latin typeface="Times New Roman" pitchFamily="18" charset="0"/>
                <a:ea typeface="Times New Roman" pitchFamily="18" charset="0"/>
                <a:cs typeface="Times New Roman" pitchFamily="18" charset="0"/>
              </a:rPr>
              <a:t>2</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000" b="0"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kichik</a:t>
            </a:r>
            <a:r>
              <a:rPr kumimoji="0" lang="ru-RU" sz="20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endParaRPr kumimoji="0" lang="ru-RU"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Прямоугольник 9"/>
          <p:cNvSpPr/>
          <p:nvPr/>
        </p:nvSpPr>
        <p:spPr>
          <a:xfrm>
            <a:off x="412101" y="4299641"/>
            <a:ext cx="2590646" cy="369332"/>
          </a:xfrm>
          <a:prstGeom prst="rect">
            <a:avLst/>
          </a:prstGeom>
        </p:spPr>
        <p:txBody>
          <a:bodyPr wrap="none">
            <a:spAutoFit/>
          </a:bodyPr>
          <a:lstStyle/>
          <a:p>
            <a:r>
              <a:rPr lang="uz-Latn-UZ" dirty="0"/>
              <a:t>kvadratlar usuliga binoan </a:t>
            </a:r>
            <a:endParaRPr lang="ru-RU" dirty="0"/>
          </a:p>
        </p:txBody>
      </p:sp>
      <p:sp>
        <p:nvSpPr>
          <p:cNvPr id="200709" name="Rectangle 5"/>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0708" name="Object 4"/>
          <p:cNvGraphicFramePr>
            <a:graphicFrameLocks noChangeAspect="1"/>
          </p:cNvGraphicFramePr>
          <p:nvPr>
            <p:extLst>
              <p:ext uri="{D42A27DB-BD31-4B8C-83A1-F6EECF244321}">
                <p14:modId xmlns:p14="http://schemas.microsoft.com/office/powerpoint/2010/main" val="3272234216"/>
              </p:ext>
            </p:extLst>
          </p:nvPr>
        </p:nvGraphicFramePr>
        <p:xfrm>
          <a:off x="3282163" y="4733039"/>
          <a:ext cx="3357586" cy="1453500"/>
        </p:xfrm>
        <a:graphic>
          <a:graphicData uri="http://schemas.openxmlformats.org/presentationml/2006/ole">
            <mc:AlternateContent xmlns:mc="http://schemas.openxmlformats.org/markup-compatibility/2006">
              <mc:Choice xmlns:v="urn:schemas-microsoft-com:vml" Requires="v">
                <p:oleObj spid="_x0000_s200808" name="Формула" r:id="rId5" imgW="1879600" imgH="774700" progId="Equation.3">
                  <p:embed/>
                </p:oleObj>
              </mc:Choice>
              <mc:Fallback>
                <p:oleObj name="Формула" r:id="rId5" imgW="1879600" imgH="774700" progId="Equation.3">
                  <p:embed/>
                  <p:pic>
                    <p:nvPicPr>
                      <p:cNvPr id="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82163" y="4733039"/>
                        <a:ext cx="3357586" cy="1453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3" name="Rectangle 1"/>
          <p:cNvSpPr>
            <a:spLocks noChangeArrowheads="1"/>
          </p:cNvSpPr>
          <p:nvPr/>
        </p:nvSpPr>
        <p:spPr bwMode="auto">
          <a:xfrm>
            <a:off x="214282" y="764899"/>
            <a:ext cx="8143932"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ru-RU"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normal</a:t>
            </a:r>
            <a:r>
              <a:rPr kumimoji="0" lang="ru-RU"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1" i="0" u="none" strike="noStrike" cap="none" normalizeH="0" baseline="0" dirty="0" err="1"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tenglamalar</a:t>
            </a:r>
            <a:r>
              <a:rPr kumimoji="0" lang="ru-RU" sz="2400" b="1" i="0" u="none" strike="noStrike" cap="none" normalizeH="0" baseline="0" dirty="0" smtClean="0">
                <a:ln>
                  <a:noFill/>
                </a:ln>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tizimi</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orqali</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vaqt</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sanog‘i</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markazdan</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boshlanganda</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esa</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Symbol" pitchFamily="18" charset="2"/>
              </a:rPr>
              <a:t></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t=0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bo‘lgani</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uchun</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quyidagi</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normal</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tenglamalar</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tizimi</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yordamida</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 </a:t>
            </a:r>
            <a:r>
              <a:rPr kumimoji="0" lang="ru-RU" sz="2400" b="1" i="0" u="none" strike="noStrike" cap="none" normalizeH="0" baseline="0" dirty="0" err="1" smtClean="0">
                <a:ln>
                  <a:noFill/>
                </a:ln>
                <a:solidFill>
                  <a:schemeClr val="tx1"/>
                </a:solidFill>
                <a:effectLst/>
                <a:latin typeface="Times New Roman" pitchFamily="18" charset="0"/>
                <a:ea typeface="Times New Roman" pitchFamily="18" charset="0"/>
                <a:cs typeface="Times New Roman" pitchFamily="18" charset="0"/>
              </a:rPr>
              <a:t>aniqlanadi</a:t>
            </a:r>
            <a:r>
              <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rPr>
              <a:t>:</a:t>
            </a:r>
            <a:endParaRPr kumimoji="0" lang="ru-RU" sz="2400" b="1"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Symbol" pitchFamily="18" charset="2"/>
            </a:endParaRPr>
          </a:p>
        </p:txBody>
      </p:sp>
      <p:sp>
        <p:nvSpPr>
          <p:cNvPr id="202755"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02754" name="Object 2"/>
          <p:cNvGraphicFramePr>
            <a:graphicFrameLocks noChangeAspect="1"/>
          </p:cNvGraphicFramePr>
          <p:nvPr/>
        </p:nvGraphicFramePr>
        <p:xfrm>
          <a:off x="1714500" y="3071813"/>
          <a:ext cx="5546725" cy="2400300"/>
        </p:xfrm>
        <a:graphic>
          <a:graphicData uri="http://schemas.openxmlformats.org/presentationml/2006/ole">
            <mc:AlternateContent xmlns:mc="http://schemas.openxmlformats.org/markup-compatibility/2006">
              <mc:Choice xmlns:v="urn:schemas-microsoft-com:vml" Requires="v">
                <p:oleObj spid="_x0000_s202804" name="Уравнение" r:id="rId3" imgW="1879600" imgH="774700" progId="Equation.3">
                  <p:embed/>
                </p:oleObj>
              </mc:Choice>
              <mc:Fallback>
                <p:oleObj name="Уравнение" r:id="rId3" imgW="1879600" imgH="774700"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14500" y="3071813"/>
                        <a:ext cx="5546725" cy="2400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Скругленный прямоугольник 10"/>
          <p:cNvSpPr/>
          <p:nvPr/>
        </p:nvSpPr>
        <p:spPr>
          <a:xfrm>
            <a:off x="1172703" y="404664"/>
            <a:ext cx="6500858" cy="1928826"/>
          </a:xfrm>
          <a:prstGeom prst="roundRect">
            <a:avLst>
              <a:gd name="adj" fmla="val 21043"/>
            </a:avLst>
          </a:prstGeom>
          <a:solidFill>
            <a:schemeClr val="bg2">
              <a:lumMod val="7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smtClean="0">
              <a:solidFill>
                <a:srgbClr val="0000FF"/>
              </a:solidFill>
            </a:endParaRPr>
          </a:p>
          <a:p>
            <a:pPr algn="ctr"/>
            <a:endParaRPr lang="en-US" sz="2400" dirty="0" smtClean="0">
              <a:solidFill>
                <a:srgbClr val="0000FF"/>
              </a:solidFill>
            </a:endParaRPr>
          </a:p>
          <a:p>
            <a:pPr algn="ctr"/>
            <a:r>
              <a:rPr lang="uz-Latn-UZ" sz="2400" dirty="0" smtClean="0">
                <a:solidFill>
                  <a:srgbClr val="0000FF"/>
                </a:solidFill>
              </a:rPr>
              <a:t>Sikl grekcha </a:t>
            </a:r>
            <a:r>
              <a:rPr lang="en-US" sz="2400" dirty="0" smtClean="0">
                <a:solidFill>
                  <a:srgbClr val="0000FF"/>
                </a:solidFill>
              </a:rPr>
              <a:t>s</a:t>
            </a:r>
            <a:r>
              <a:rPr lang="uz-Latn-UZ" sz="2400" dirty="0" smtClean="0">
                <a:solidFill>
                  <a:srgbClr val="0000FF"/>
                </a:solidFill>
              </a:rPr>
              <a:t>uklos so‘zidan kelib chiqib, doira degan lug‘aviy ma’noga ega</a:t>
            </a:r>
            <a:r>
              <a:rPr lang="en-US" sz="2400" dirty="0" smtClean="0">
                <a:solidFill>
                  <a:srgbClr val="0000FF"/>
                </a:solidFill>
              </a:rPr>
              <a:t>. </a:t>
            </a:r>
            <a:r>
              <a:rPr lang="uz-Latn-UZ" sz="2400" dirty="0" smtClean="0">
                <a:solidFill>
                  <a:srgbClr val="0000FF"/>
                </a:solidFill>
                <a:latin typeface="Calibri"/>
                <a:ea typeface="Times New Roman"/>
                <a:cs typeface="Times New Roman"/>
              </a:rPr>
              <a:t>Sikl - bu uzoq vaqt ichida takrorlanib turadigan hodisa va jarayonlarning har bir davrasidir.</a:t>
            </a:r>
            <a:endParaRPr lang="ru-RU" sz="2400" dirty="0" smtClean="0">
              <a:solidFill>
                <a:srgbClr val="0000FF"/>
              </a:solidFill>
              <a:latin typeface="Calibri"/>
              <a:ea typeface="Times New Roman"/>
              <a:cs typeface="Times New Roman"/>
            </a:endParaRPr>
          </a:p>
          <a:p>
            <a:pPr algn="ctr"/>
            <a:endParaRPr lang="ru-RU" sz="2400" dirty="0" smtClean="0">
              <a:solidFill>
                <a:srgbClr val="0000FF"/>
              </a:solidFill>
            </a:endParaRPr>
          </a:p>
          <a:p>
            <a:pPr algn="ctr"/>
            <a:endParaRPr lang="ru-RU" sz="2400" dirty="0">
              <a:solidFill>
                <a:srgbClr val="0000FF"/>
              </a:solidFill>
            </a:endParaRPr>
          </a:p>
        </p:txBody>
      </p:sp>
      <p:graphicFrame>
        <p:nvGraphicFramePr>
          <p:cNvPr id="12" name="Таблица 11"/>
          <p:cNvGraphicFramePr>
            <a:graphicFrameLocks noGrp="1"/>
          </p:cNvGraphicFramePr>
          <p:nvPr/>
        </p:nvGraphicFramePr>
        <p:xfrm>
          <a:off x="3524250" y="2815590"/>
          <a:ext cx="2095500" cy="819150"/>
        </p:xfrm>
        <a:graphic>
          <a:graphicData uri="http://schemas.openxmlformats.org/drawingml/2006/table">
            <a:tbl>
              <a:tblPr/>
              <a:tblGrid>
                <a:gridCol w="2095500">
                  <a:extLst>
                    <a:ext uri="{9D8B030D-6E8A-4147-A177-3AD203B41FA5}">
                      <a16:colId xmlns:a16="http://schemas.microsoft.com/office/drawing/2014/main" val="20000"/>
                    </a:ext>
                  </a:extLst>
                </a:gridCol>
              </a:tblGrid>
              <a:tr h="819150">
                <a:tc>
                  <a:txBody>
                    <a:bodyPr/>
                    <a:lstStyle/>
                    <a:p>
                      <a:pPr indent="270510" algn="just">
                        <a:lnSpc>
                          <a:spcPct val="115000"/>
                        </a:lnSpc>
                        <a:spcAft>
                          <a:spcPts val="1000"/>
                        </a:spcAft>
                      </a:pPr>
                      <a:endParaRPr lang="ru-RU" sz="1100" dirty="0">
                        <a:latin typeface="Calibri"/>
                        <a:ea typeface="Times New Roman"/>
                        <a:cs typeface="Times New Roman"/>
                      </a:endParaRPr>
                    </a:p>
                  </a:txBody>
                  <a:tcPr marL="114300" marR="114300" marT="0" marB="0">
                    <a:lnL>
                      <a:noFill/>
                    </a:lnL>
                    <a:lnR>
                      <a:noFill/>
                    </a:lnR>
                    <a:lnT>
                      <a:noFill/>
                    </a:lnT>
                    <a:lnB>
                      <a:noFill/>
                    </a:lnB>
                  </a:tcPr>
                </a:tc>
                <a:extLst>
                  <a:ext uri="{0D108BD9-81ED-4DB2-BD59-A6C34878D82A}">
                    <a16:rowId xmlns:a16="http://schemas.microsoft.com/office/drawing/2014/main" val="10000"/>
                  </a:ext>
                </a:extLst>
              </a:tr>
            </a:tbl>
          </a:graphicData>
        </a:graphic>
      </p:graphicFrame>
      <p:sp>
        <p:nvSpPr>
          <p:cNvPr id="231427" name="Rectangle 3"/>
          <p:cNvSpPr>
            <a:spLocks noChangeArrowheads="1"/>
          </p:cNvSpPr>
          <p:nvPr/>
        </p:nvSpPr>
        <p:spPr bwMode="auto">
          <a:xfrm>
            <a:off x="0" y="9525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7" name="Овал 16"/>
          <p:cNvSpPr/>
          <p:nvPr/>
        </p:nvSpPr>
        <p:spPr>
          <a:xfrm>
            <a:off x="1142976" y="2714620"/>
            <a:ext cx="6500858" cy="2500330"/>
          </a:xfrm>
          <a:prstGeom prst="ellipse">
            <a:avLst/>
          </a:prstGeom>
          <a:solidFill>
            <a:schemeClr val="bg2">
              <a:lumMod val="75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ru-RU" sz="2400" dirty="0" err="1" smtClean="0">
                <a:solidFill>
                  <a:srgbClr val="0000FF"/>
                </a:solidFill>
                <a:latin typeface="Calibri" pitchFamily="34" charset="0"/>
                <a:ea typeface="Times New Roman" pitchFamily="18" charset="0"/>
                <a:cs typeface="Times New Roman" pitchFamily="18" charset="0"/>
              </a:rPr>
              <a:t>Davrali</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tebranishlarni</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Fure</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qatori</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yordamida</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aniqlash</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mumkin</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Bu</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usul</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quyidagi</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trigonometrik</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tenglamani</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tuzishga</a:t>
            </a:r>
            <a:r>
              <a:rPr lang="ru-RU" sz="2400" dirty="0" smtClean="0">
                <a:solidFill>
                  <a:srgbClr val="0000FF"/>
                </a:solidFill>
                <a:latin typeface="Calibri" pitchFamily="34" charset="0"/>
                <a:ea typeface="Times New Roman" pitchFamily="18" charset="0"/>
                <a:cs typeface="Times New Roman" pitchFamily="18" charset="0"/>
              </a:rPr>
              <a:t> </a:t>
            </a:r>
            <a:r>
              <a:rPr lang="ru-RU" sz="2400" dirty="0" err="1" smtClean="0">
                <a:solidFill>
                  <a:srgbClr val="0000FF"/>
                </a:solidFill>
                <a:latin typeface="Calibri" pitchFamily="34" charset="0"/>
                <a:ea typeface="Times New Roman" pitchFamily="18" charset="0"/>
                <a:cs typeface="Times New Roman" pitchFamily="18" charset="0"/>
              </a:rPr>
              <a:t>asoslanadi</a:t>
            </a:r>
            <a:r>
              <a:rPr lang="ru-RU" sz="2400" dirty="0" smtClean="0">
                <a:solidFill>
                  <a:srgbClr val="0000FF"/>
                </a:solidFill>
                <a:latin typeface="Calibri" pitchFamily="34" charset="0"/>
                <a:ea typeface="Times New Roman" pitchFamily="18" charset="0"/>
                <a:cs typeface="Times New Roman" pitchFamily="18" charset="0"/>
              </a:rPr>
              <a:t>. </a:t>
            </a:r>
            <a:endParaRPr lang="ru-RU" sz="2400" dirty="0" smtClean="0">
              <a:solidFill>
                <a:srgbClr val="0000FF"/>
              </a:solidFill>
              <a:latin typeface="Arial" pitchFamily="34" charset="0"/>
              <a:cs typeface="Arial" pitchFamily="34" charset="0"/>
            </a:endParaRPr>
          </a:p>
          <a:p>
            <a:pPr algn="ctr"/>
            <a:endParaRPr lang="ru-RU" sz="2400" dirty="0">
              <a:solidFill>
                <a:srgbClr val="0000FF"/>
              </a:solidFill>
            </a:endParaRPr>
          </a:p>
        </p:txBody>
      </p:sp>
      <p:sp>
        <p:nvSpPr>
          <p:cNvPr id="231431" name="Rectangle 7"/>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231430" name="Object 6"/>
          <p:cNvGraphicFramePr>
            <a:graphicFrameLocks noChangeAspect="1"/>
          </p:cNvGraphicFramePr>
          <p:nvPr>
            <p:extLst>
              <p:ext uri="{D42A27DB-BD31-4B8C-83A1-F6EECF244321}">
                <p14:modId xmlns:p14="http://schemas.microsoft.com/office/powerpoint/2010/main" val="1643618729"/>
              </p:ext>
            </p:extLst>
          </p:nvPr>
        </p:nvGraphicFramePr>
        <p:xfrm>
          <a:off x="465651" y="5315920"/>
          <a:ext cx="8212697" cy="965949"/>
        </p:xfrm>
        <a:graphic>
          <a:graphicData uri="http://schemas.openxmlformats.org/presentationml/2006/ole">
            <mc:AlternateContent xmlns:mc="http://schemas.openxmlformats.org/markup-compatibility/2006">
              <mc:Choice xmlns:v="urn:schemas-microsoft-com:vml" Requires="v">
                <p:oleObj spid="_x0000_s231480" name="Формула" r:id="rId3" imgW="3124200" imgH="444500" progId="Equation.3">
                  <p:embed/>
                </p:oleObj>
              </mc:Choice>
              <mc:Fallback>
                <p:oleObj name="Формула" r:id="rId3" imgW="3124200" imgH="444500" progId="Equation.3">
                  <p:embed/>
                  <p:pic>
                    <p:nvPicPr>
                      <p:cNvPr id="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651" y="5315920"/>
                        <a:ext cx="8212697" cy="965949"/>
                      </a:xfrm>
                      <a:prstGeom prst="rect">
                        <a:avLst/>
                      </a:prstGeom>
                      <a:noFill/>
                      <a:extLst/>
                    </p:spPr>
                  </p:pic>
                </p:oleObj>
              </mc:Fallback>
            </mc:AlternateContent>
          </a:graphicData>
        </a:graphic>
      </p:graphicFrame>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1987200423"/>
              </p:ext>
            </p:extLst>
          </p:nvPr>
        </p:nvGraphicFramePr>
        <p:xfrm>
          <a:off x="539551" y="1785926"/>
          <a:ext cx="7992888" cy="4667410"/>
        </p:xfrm>
        <a:graphic>
          <a:graphicData uri="http://schemas.openxmlformats.org/drawingml/2006/table">
            <a:tbl>
              <a:tblPr/>
              <a:tblGrid>
                <a:gridCol w="826965">
                  <a:extLst>
                    <a:ext uri="{9D8B030D-6E8A-4147-A177-3AD203B41FA5}">
                      <a16:colId xmlns:a16="http://schemas.microsoft.com/office/drawing/2014/main" val="20000"/>
                    </a:ext>
                  </a:extLst>
                </a:gridCol>
                <a:gridCol w="927002">
                  <a:extLst>
                    <a:ext uri="{9D8B030D-6E8A-4147-A177-3AD203B41FA5}">
                      <a16:colId xmlns:a16="http://schemas.microsoft.com/office/drawing/2014/main" val="20001"/>
                    </a:ext>
                  </a:extLst>
                </a:gridCol>
                <a:gridCol w="927002">
                  <a:extLst>
                    <a:ext uri="{9D8B030D-6E8A-4147-A177-3AD203B41FA5}">
                      <a16:colId xmlns:a16="http://schemas.microsoft.com/office/drawing/2014/main" val="20002"/>
                    </a:ext>
                  </a:extLst>
                </a:gridCol>
                <a:gridCol w="927002">
                  <a:extLst>
                    <a:ext uri="{9D8B030D-6E8A-4147-A177-3AD203B41FA5}">
                      <a16:colId xmlns:a16="http://schemas.microsoft.com/office/drawing/2014/main" val="20003"/>
                    </a:ext>
                  </a:extLst>
                </a:gridCol>
                <a:gridCol w="927002">
                  <a:extLst>
                    <a:ext uri="{9D8B030D-6E8A-4147-A177-3AD203B41FA5}">
                      <a16:colId xmlns:a16="http://schemas.microsoft.com/office/drawing/2014/main" val="20004"/>
                    </a:ext>
                  </a:extLst>
                </a:gridCol>
                <a:gridCol w="853642">
                  <a:extLst>
                    <a:ext uri="{9D8B030D-6E8A-4147-A177-3AD203B41FA5}">
                      <a16:colId xmlns:a16="http://schemas.microsoft.com/office/drawing/2014/main" val="20005"/>
                    </a:ext>
                  </a:extLst>
                </a:gridCol>
                <a:gridCol w="950343">
                  <a:extLst>
                    <a:ext uri="{9D8B030D-6E8A-4147-A177-3AD203B41FA5}">
                      <a16:colId xmlns:a16="http://schemas.microsoft.com/office/drawing/2014/main" val="20006"/>
                    </a:ext>
                  </a:extLst>
                </a:gridCol>
                <a:gridCol w="826965">
                  <a:extLst>
                    <a:ext uri="{9D8B030D-6E8A-4147-A177-3AD203B41FA5}">
                      <a16:colId xmlns:a16="http://schemas.microsoft.com/office/drawing/2014/main" val="20007"/>
                    </a:ext>
                  </a:extLst>
                </a:gridCol>
                <a:gridCol w="826965">
                  <a:extLst>
                    <a:ext uri="{9D8B030D-6E8A-4147-A177-3AD203B41FA5}">
                      <a16:colId xmlns:a16="http://schemas.microsoft.com/office/drawing/2014/main" val="20008"/>
                    </a:ext>
                  </a:extLst>
                </a:gridCol>
              </a:tblGrid>
              <a:tr h="230531">
                <a:tc>
                  <a:txBody>
                    <a:bodyPr/>
                    <a:lstStyle/>
                    <a:p>
                      <a:pPr algn="ctr">
                        <a:lnSpc>
                          <a:spcPct val="115000"/>
                        </a:lnSpc>
                        <a:spcAft>
                          <a:spcPts val="1000"/>
                        </a:spcAft>
                      </a:pPr>
                      <a:r>
                        <a:rPr lang="uz-Latn-UZ" sz="1100" dirty="0">
                          <a:latin typeface="Calibri"/>
                          <a:ea typeface="Times New Roman"/>
                          <a:cs typeface="Times New Roman"/>
                        </a:rPr>
                        <a:t>t</a:t>
                      </a:r>
                      <a:endParaRPr lang="ru-RU" sz="1100" dirty="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cost</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cos2t</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cos3t</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cos4t</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sint</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sin2t</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sin3t</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sin4t</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4436879">
                <a:tc>
                  <a:txBody>
                    <a:bodyPr/>
                    <a:lstStyle/>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sym typeface="Symbol"/>
                        </a:rPr>
                        <a:t></a:t>
                      </a:r>
                      <a:r>
                        <a:rPr lang="uz-Latn-UZ" sz="1100">
                          <a:latin typeface="Calibri"/>
                          <a:ea typeface="Times New Roman"/>
                          <a:cs typeface="Times New Roman"/>
                        </a:rPr>
                        <a:t>/6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sym typeface="Symbol"/>
                        </a:rPr>
                        <a:t></a:t>
                      </a:r>
                      <a:r>
                        <a:rPr lang="uz-Latn-UZ" sz="1100">
                          <a:latin typeface="Calibri"/>
                          <a:ea typeface="Times New Roman"/>
                          <a:cs typeface="Times New Roman"/>
                        </a:rPr>
                        <a:t>/3</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sym typeface="Symbol"/>
                        </a:rPr>
                        <a:t></a:t>
                      </a:r>
                      <a:r>
                        <a:rPr lang="uz-Latn-UZ" sz="1100">
                          <a:latin typeface="Calibri"/>
                          <a:ea typeface="Times New Roman"/>
                          <a:cs typeface="Times New Roman"/>
                        </a:rPr>
                        <a:t>/2</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2</a:t>
                      </a:r>
                      <a:r>
                        <a:rPr lang="uz-Latn-UZ" sz="1100">
                          <a:latin typeface="Calibri"/>
                          <a:ea typeface="Times New Roman"/>
                          <a:cs typeface="Times New Roman"/>
                          <a:sym typeface="Symbol"/>
                        </a:rPr>
                        <a:t></a:t>
                      </a:r>
                      <a:r>
                        <a:rPr lang="uz-Latn-UZ" sz="1100">
                          <a:latin typeface="Calibri"/>
                          <a:ea typeface="Times New Roman"/>
                          <a:cs typeface="Times New Roman"/>
                        </a:rPr>
                        <a:t>/3</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5</a:t>
                      </a:r>
                      <a:r>
                        <a:rPr lang="uz-Latn-UZ" sz="1100">
                          <a:latin typeface="Calibri"/>
                          <a:ea typeface="Times New Roman"/>
                          <a:cs typeface="Times New Roman"/>
                          <a:sym typeface="Symbol"/>
                        </a:rPr>
                        <a:t></a:t>
                      </a:r>
                      <a:r>
                        <a:rPr lang="uz-Latn-UZ" sz="1100">
                          <a:latin typeface="Calibri"/>
                          <a:ea typeface="Times New Roman"/>
                          <a:cs typeface="Times New Roman"/>
                        </a:rPr>
                        <a:t>/6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sym typeface="Symbol"/>
                        </a:rPr>
                        <a:t></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7</a:t>
                      </a:r>
                      <a:r>
                        <a:rPr lang="uz-Latn-UZ" sz="1100">
                          <a:latin typeface="Calibri"/>
                          <a:ea typeface="Times New Roman"/>
                          <a:cs typeface="Times New Roman"/>
                          <a:sym typeface="Symbol"/>
                        </a:rPr>
                        <a:t></a:t>
                      </a:r>
                      <a:r>
                        <a:rPr lang="uz-Latn-UZ" sz="1100">
                          <a:latin typeface="Calibri"/>
                          <a:ea typeface="Times New Roman"/>
                          <a:cs typeface="Times New Roman"/>
                        </a:rPr>
                        <a:t>/6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4</a:t>
                      </a:r>
                      <a:r>
                        <a:rPr lang="uz-Latn-UZ" sz="1100">
                          <a:latin typeface="Calibri"/>
                          <a:ea typeface="Times New Roman"/>
                          <a:cs typeface="Times New Roman"/>
                          <a:sym typeface="Symbol"/>
                        </a:rPr>
                        <a:t></a:t>
                      </a:r>
                      <a:r>
                        <a:rPr lang="uz-Latn-UZ" sz="1100">
                          <a:latin typeface="Calibri"/>
                          <a:ea typeface="Times New Roman"/>
                          <a:cs typeface="Times New Roman"/>
                        </a:rPr>
                        <a:t>/3</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3</a:t>
                      </a:r>
                      <a:r>
                        <a:rPr lang="uz-Latn-UZ" sz="1100">
                          <a:latin typeface="Calibri"/>
                          <a:ea typeface="Times New Roman"/>
                          <a:cs typeface="Times New Roman"/>
                          <a:sym typeface="Symbol"/>
                        </a:rPr>
                        <a:t></a:t>
                      </a:r>
                      <a:r>
                        <a:rPr lang="uz-Latn-UZ" sz="1100">
                          <a:latin typeface="Calibri"/>
                          <a:ea typeface="Times New Roman"/>
                          <a:cs typeface="Times New Roman"/>
                        </a:rPr>
                        <a:t>/2</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5</a:t>
                      </a:r>
                      <a:r>
                        <a:rPr lang="uz-Latn-UZ" sz="1100">
                          <a:latin typeface="Calibri"/>
                          <a:ea typeface="Times New Roman"/>
                          <a:cs typeface="Times New Roman"/>
                          <a:sym typeface="Symbol"/>
                        </a:rPr>
                        <a:t></a:t>
                      </a:r>
                      <a:r>
                        <a:rPr lang="uz-Latn-UZ" sz="1100">
                          <a:latin typeface="Calibri"/>
                          <a:ea typeface="Times New Roman"/>
                          <a:cs typeface="Times New Roman"/>
                        </a:rPr>
                        <a:t>/3</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11</a:t>
                      </a:r>
                      <a:r>
                        <a:rPr lang="uz-Latn-UZ" sz="1100">
                          <a:latin typeface="Calibri"/>
                          <a:ea typeface="Times New Roman"/>
                          <a:cs typeface="Times New Roman"/>
                          <a:sym typeface="Symbol"/>
                        </a:rPr>
                        <a:t></a:t>
                      </a:r>
                      <a:r>
                        <a:rPr lang="uz-Latn-UZ" sz="1100">
                          <a:latin typeface="Calibri"/>
                          <a:ea typeface="Times New Roman"/>
                          <a:cs typeface="Times New Roman"/>
                        </a:rPr>
                        <a:t>/6</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dirty="0">
                          <a:latin typeface="Calibri"/>
                          <a:ea typeface="Times New Roman"/>
                          <a:cs typeface="Times New Roman"/>
                        </a:rPr>
                        <a:t>1</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-1,0</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1</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-1</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1</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-1</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a:t>
                      </a:r>
                      <a:endParaRPr lang="ru-RU" sz="1100" dirty="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-0,5</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0,866</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0</a:t>
                      </a:r>
                      <a:endParaRPr lang="ru-RU" sz="1100">
                        <a:latin typeface="Calibri"/>
                        <a:ea typeface="Times New Roman"/>
                        <a:cs typeface="Times New Roman"/>
                      </a:endParaRPr>
                    </a:p>
                    <a:p>
                      <a:pPr algn="ctr">
                        <a:lnSpc>
                          <a:spcPct val="115000"/>
                        </a:lnSpc>
                        <a:spcAft>
                          <a:spcPts val="1000"/>
                        </a:spcAft>
                      </a:pPr>
                      <a:r>
                        <a:rPr lang="uz-Latn-UZ" sz="1100">
                          <a:latin typeface="Calibri"/>
                          <a:ea typeface="Times New Roman"/>
                          <a:cs typeface="Times New Roman"/>
                        </a:rPr>
                        <a:t>-1</a:t>
                      </a:r>
                      <a:endParaRPr lang="ru-RU" sz="110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uz-Latn-UZ" sz="1100" dirty="0">
                          <a:latin typeface="Calibri"/>
                          <a:ea typeface="Times New Roman"/>
                          <a:cs typeface="Times New Roman"/>
                        </a:rPr>
                        <a:t>0</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0,866</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-0,866</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0,866</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-0,866</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0,866</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-0,866</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0,866</a:t>
                      </a:r>
                      <a:endParaRPr lang="ru-RU" sz="1100" dirty="0">
                        <a:latin typeface="Calibri"/>
                        <a:ea typeface="Times New Roman"/>
                        <a:cs typeface="Times New Roman"/>
                      </a:endParaRPr>
                    </a:p>
                    <a:p>
                      <a:pPr algn="ctr">
                        <a:lnSpc>
                          <a:spcPct val="115000"/>
                        </a:lnSpc>
                        <a:spcAft>
                          <a:spcPts val="1000"/>
                        </a:spcAft>
                      </a:pPr>
                      <a:r>
                        <a:rPr lang="uz-Latn-UZ" sz="1100" dirty="0">
                          <a:latin typeface="Calibri"/>
                          <a:ea typeface="Times New Roman"/>
                          <a:cs typeface="Times New Roman"/>
                        </a:rPr>
                        <a:t>-0,866</a:t>
                      </a:r>
                      <a:endParaRPr lang="ru-RU" sz="1100" dirty="0">
                        <a:latin typeface="Calibri"/>
                        <a:ea typeface="Times New Roman"/>
                        <a:cs typeface="Times New Roman"/>
                      </a:endParaRPr>
                    </a:p>
                  </a:txBody>
                  <a:tcPr marL="35560" marR="355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232449" name="Rectangle 1"/>
          <p:cNvSpPr>
            <a:spLocks noChangeArrowheads="1"/>
          </p:cNvSpPr>
          <p:nvPr/>
        </p:nvSpPr>
        <p:spPr bwMode="auto">
          <a:xfrm>
            <a:off x="1571604" y="1071546"/>
            <a:ext cx="5429288"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400" b="1"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7" name="Скругленный прямоугольник 6"/>
          <p:cNvSpPr/>
          <p:nvPr/>
        </p:nvSpPr>
        <p:spPr>
          <a:xfrm>
            <a:off x="1964513" y="511055"/>
            <a:ext cx="4643470" cy="714380"/>
          </a:xfrm>
          <a:prstGeom prst="roundRect">
            <a:avLst/>
          </a:prstGeom>
          <a:solidFill>
            <a:schemeClr val="bg2"/>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pPr>
            <a:endParaRPr lang="en-US" sz="1600" b="1" dirty="0" smtClean="0">
              <a:solidFill>
                <a:schemeClr val="tx1"/>
              </a:solidFill>
              <a:latin typeface="Calibri" pitchFamily="34" charset="0"/>
              <a:ea typeface="Times New Roman" pitchFamily="18" charset="0"/>
              <a:cs typeface="Times New Roman" pitchFamily="18" charset="0"/>
            </a:endParaRPr>
          </a:p>
          <a:p>
            <a:pPr lvl="0" fontAlgn="base">
              <a:spcBef>
                <a:spcPct val="0"/>
              </a:spcBef>
              <a:spcAft>
                <a:spcPct val="0"/>
              </a:spcAft>
            </a:pPr>
            <a:endParaRPr lang="en-US" sz="1600" b="1" dirty="0" smtClean="0">
              <a:solidFill>
                <a:schemeClr val="tx1"/>
              </a:solidFill>
              <a:latin typeface="Calibri" pitchFamily="34" charset="0"/>
              <a:ea typeface="Times New Roman" pitchFamily="18" charset="0"/>
              <a:cs typeface="Times New Roman" pitchFamily="18" charset="0"/>
            </a:endParaRPr>
          </a:p>
          <a:p>
            <a:pPr lvl="0" algn="ctr" fontAlgn="base">
              <a:spcBef>
                <a:spcPct val="0"/>
              </a:spcBef>
              <a:spcAft>
                <a:spcPct val="0"/>
              </a:spcAft>
            </a:pPr>
            <a:r>
              <a:rPr lang="ru-RU" sz="1600" b="1" dirty="0" err="1" smtClean="0">
                <a:solidFill>
                  <a:schemeClr val="tx1"/>
                </a:solidFill>
                <a:latin typeface="Calibri" pitchFamily="34" charset="0"/>
                <a:ea typeface="Times New Roman" pitchFamily="18" charset="0"/>
                <a:cs typeface="Times New Roman" pitchFamily="18" charset="0"/>
              </a:rPr>
              <a:t>n</a:t>
            </a:r>
            <a:r>
              <a:rPr lang="ru-RU" sz="1600" b="1" dirty="0" smtClean="0">
                <a:solidFill>
                  <a:schemeClr val="tx1"/>
                </a:solidFill>
                <a:latin typeface="Calibri" pitchFamily="34" charset="0"/>
                <a:ea typeface="Times New Roman" pitchFamily="18" charset="0"/>
                <a:cs typeface="Times New Roman" pitchFamily="18" charset="0"/>
              </a:rPr>
              <a:t> = 12 </a:t>
            </a:r>
            <a:r>
              <a:rPr lang="ru-RU" sz="1600" b="1" dirty="0" err="1" smtClean="0">
                <a:solidFill>
                  <a:schemeClr val="tx1"/>
                </a:solidFill>
                <a:latin typeface="Calibri" pitchFamily="34" charset="0"/>
                <a:ea typeface="Times New Roman" pitchFamily="18" charset="0"/>
                <a:cs typeface="Times New Roman" pitchFamily="18" charset="0"/>
              </a:rPr>
              <a:t>da</a:t>
            </a:r>
            <a:r>
              <a:rPr lang="ru-RU" sz="1600" b="1" dirty="0" smtClean="0">
                <a:solidFill>
                  <a:schemeClr val="tx1"/>
                </a:solidFill>
                <a:latin typeface="Calibri" pitchFamily="34" charset="0"/>
                <a:ea typeface="Times New Roman" pitchFamily="18" charset="0"/>
                <a:cs typeface="Times New Roman" pitchFamily="18" charset="0"/>
              </a:rPr>
              <a:t> </a:t>
            </a:r>
            <a:r>
              <a:rPr lang="ru-RU" sz="1600" b="1" dirty="0" err="1" smtClean="0">
                <a:solidFill>
                  <a:schemeClr val="tx1"/>
                </a:solidFill>
                <a:latin typeface="Calibri" pitchFamily="34" charset="0"/>
                <a:ea typeface="Times New Roman" pitchFamily="18" charset="0"/>
                <a:cs typeface="Times New Roman" pitchFamily="18" charset="0"/>
              </a:rPr>
              <a:t>Fure</a:t>
            </a:r>
            <a:r>
              <a:rPr lang="ru-RU" sz="1600" b="1" dirty="0" smtClean="0">
                <a:solidFill>
                  <a:schemeClr val="tx1"/>
                </a:solidFill>
                <a:latin typeface="Calibri" pitchFamily="34" charset="0"/>
                <a:ea typeface="Times New Roman" pitchFamily="18" charset="0"/>
                <a:cs typeface="Times New Roman" pitchFamily="18" charset="0"/>
              </a:rPr>
              <a:t> </a:t>
            </a:r>
            <a:r>
              <a:rPr lang="ru-RU" sz="1600" b="1" dirty="0" err="1" smtClean="0">
                <a:solidFill>
                  <a:schemeClr val="tx1"/>
                </a:solidFill>
                <a:latin typeface="Calibri" pitchFamily="34" charset="0"/>
                <a:ea typeface="Times New Roman" pitchFamily="18" charset="0"/>
                <a:cs typeface="Times New Roman" pitchFamily="18" charset="0"/>
              </a:rPr>
              <a:t>garmonikalarining</a:t>
            </a:r>
            <a:r>
              <a:rPr lang="ru-RU" sz="1600" b="1" dirty="0" smtClean="0">
                <a:solidFill>
                  <a:schemeClr val="tx1"/>
                </a:solidFill>
                <a:latin typeface="Calibri" pitchFamily="34" charset="0"/>
                <a:ea typeface="Times New Roman" pitchFamily="18" charset="0"/>
                <a:cs typeface="Times New Roman" pitchFamily="18" charset="0"/>
              </a:rPr>
              <a:t> </a:t>
            </a:r>
            <a:r>
              <a:rPr lang="ru-RU" sz="1600" b="1" dirty="0" err="1" smtClean="0">
                <a:solidFill>
                  <a:schemeClr val="tx1"/>
                </a:solidFill>
                <a:latin typeface="Calibri" pitchFamily="34" charset="0"/>
                <a:ea typeface="Times New Roman" pitchFamily="18" charset="0"/>
                <a:cs typeface="Times New Roman" pitchFamily="18" charset="0"/>
              </a:rPr>
              <a:t>sinuslari</a:t>
            </a:r>
            <a:r>
              <a:rPr lang="ru-RU" sz="1600" b="1" dirty="0" smtClean="0">
                <a:solidFill>
                  <a:schemeClr val="tx1"/>
                </a:solidFill>
                <a:latin typeface="Calibri" pitchFamily="34" charset="0"/>
                <a:ea typeface="Times New Roman" pitchFamily="18" charset="0"/>
                <a:cs typeface="Times New Roman" pitchFamily="18" charset="0"/>
              </a:rPr>
              <a:t> </a:t>
            </a:r>
            <a:r>
              <a:rPr lang="ru-RU" sz="1600" b="1" dirty="0" err="1" smtClean="0">
                <a:solidFill>
                  <a:schemeClr val="tx1"/>
                </a:solidFill>
                <a:latin typeface="Calibri" pitchFamily="34" charset="0"/>
                <a:ea typeface="Times New Roman" pitchFamily="18" charset="0"/>
                <a:cs typeface="Times New Roman" pitchFamily="18" charset="0"/>
              </a:rPr>
              <a:t>va</a:t>
            </a:r>
            <a:r>
              <a:rPr lang="ru-RU" sz="1600" b="1" dirty="0" smtClean="0">
                <a:solidFill>
                  <a:schemeClr val="tx1"/>
                </a:solidFill>
                <a:latin typeface="Calibri" pitchFamily="34" charset="0"/>
                <a:ea typeface="Times New Roman" pitchFamily="18" charset="0"/>
                <a:cs typeface="Times New Roman" pitchFamily="18" charset="0"/>
              </a:rPr>
              <a:t> </a:t>
            </a:r>
            <a:r>
              <a:rPr lang="ru-RU" sz="1600" b="1" dirty="0" err="1" smtClean="0">
                <a:solidFill>
                  <a:schemeClr val="tx1"/>
                </a:solidFill>
                <a:latin typeface="Calibri" pitchFamily="34" charset="0"/>
                <a:ea typeface="Times New Roman" pitchFamily="18" charset="0"/>
                <a:cs typeface="Times New Roman" pitchFamily="18" charset="0"/>
              </a:rPr>
              <a:t>kosinuslari</a:t>
            </a:r>
            <a:r>
              <a:rPr lang="en-US" sz="1600" b="1" dirty="0" smtClean="0">
                <a:solidFill>
                  <a:schemeClr val="tx1"/>
                </a:solidFill>
                <a:latin typeface="Calibri" pitchFamily="34" charset="0"/>
                <a:ea typeface="Times New Roman" pitchFamily="18" charset="0"/>
                <a:cs typeface="Times New Roman" pitchFamily="18" charset="0"/>
              </a:rPr>
              <a:t>  </a:t>
            </a:r>
            <a:r>
              <a:rPr lang="ru-RU" sz="1600" b="1" dirty="0" err="1" smtClean="0">
                <a:solidFill>
                  <a:schemeClr val="tx1"/>
                </a:solidFill>
                <a:latin typeface="Calibri" pitchFamily="34" charset="0"/>
                <a:ea typeface="Times New Roman" pitchFamily="18" charset="0"/>
                <a:cs typeface="Times New Roman" pitchFamily="18" charset="0"/>
              </a:rPr>
              <a:t>qiymatlari</a:t>
            </a:r>
            <a:endParaRPr lang="ru-RU" sz="1600" dirty="0" smtClean="0">
              <a:solidFill>
                <a:schemeClr val="tx1"/>
              </a:solidFill>
              <a:latin typeface="Arial" pitchFamily="34" charset="0"/>
              <a:cs typeface="Arial" pitchFamily="34" charset="0"/>
            </a:endParaRPr>
          </a:p>
          <a:p>
            <a:pPr algn="ctr"/>
            <a:endParaRPr lang="ru-RU"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1714480" y="476672"/>
            <a:ext cx="7250008" cy="1666444"/>
          </a:xfrm>
          <a:prstGeom prst="round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fontAlgn="base">
              <a:spcBef>
                <a:spcPct val="0"/>
              </a:spcBef>
              <a:spcAft>
                <a:spcPct val="0"/>
              </a:spcAft>
            </a:pP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Mavsumiylik</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deganda</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ayrim</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fasl</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va</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oylarda</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hodisa</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va</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jarayonlarning</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ko‘p</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yillik</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dinamikasida</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muntazam</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ravishda</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yuzaga</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chiqadigan</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barqaror</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tebranuvchanlik</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tushuniladi</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endParaRPr lang="ru-RU" sz="2000" dirty="0" smtClean="0">
              <a:solidFill>
                <a:schemeClr val="tx1"/>
              </a:solidFill>
              <a:latin typeface="Times New Roman" panose="02020603050405020304" pitchFamily="18" charset="0"/>
              <a:cs typeface="Times New Roman" panose="02020603050405020304" pitchFamily="18" charset="0"/>
            </a:endParaRPr>
          </a:p>
          <a:p>
            <a:pPr lvl="0" eaLnBrk="0" fontAlgn="base" hangingPunct="0">
              <a:spcBef>
                <a:spcPct val="0"/>
              </a:spcBef>
              <a:spcAft>
                <a:spcPct val="0"/>
              </a:spcAft>
            </a:pPr>
            <a:r>
              <a:rPr lang="en-US"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Statistikada</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mavsumiy</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tebranishlarni</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o‘rganish</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quyidagi</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maqsadlarni</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 </a:t>
            </a:r>
            <a:r>
              <a:rPr lang="ru-RU" sz="2000" dirty="0" err="1" smtClean="0">
                <a:solidFill>
                  <a:schemeClr val="tx1"/>
                </a:solidFill>
                <a:latin typeface="Times New Roman" panose="02020603050405020304" pitchFamily="18" charset="0"/>
                <a:ea typeface="Times New Roman" pitchFamily="18" charset="0"/>
                <a:cs typeface="Times New Roman" panose="02020603050405020304" pitchFamily="18" charset="0"/>
              </a:rPr>
              <a:t>ko‘zlaydi</a:t>
            </a:r>
            <a:r>
              <a:rPr lang="ru-RU" sz="2000" dirty="0" smtClean="0">
                <a:solidFill>
                  <a:schemeClr val="tx1"/>
                </a:solidFill>
                <a:latin typeface="Times New Roman" panose="02020603050405020304" pitchFamily="18" charset="0"/>
                <a:ea typeface="Times New Roman" pitchFamily="18" charset="0"/>
                <a:cs typeface="Times New Roman" panose="02020603050405020304" pitchFamily="18" charset="0"/>
              </a:rPr>
              <a:t>:</a:t>
            </a:r>
            <a:endParaRPr lang="ru-RU" sz="2000" dirty="0" smtClean="0">
              <a:solidFill>
                <a:schemeClr val="tx1"/>
              </a:solidFill>
              <a:latin typeface="Times New Roman" panose="02020603050405020304" pitchFamily="18" charset="0"/>
              <a:cs typeface="Times New Roman" panose="02020603050405020304" pitchFamily="18" charset="0"/>
            </a:endParaRPr>
          </a:p>
        </p:txBody>
      </p:sp>
      <p:sp>
        <p:nvSpPr>
          <p:cNvPr id="8" name="Скругленный прямоугольник 7"/>
          <p:cNvSpPr/>
          <p:nvPr/>
        </p:nvSpPr>
        <p:spPr>
          <a:xfrm>
            <a:off x="2428860" y="2714620"/>
            <a:ext cx="5743540" cy="714380"/>
          </a:xfrm>
          <a:prstGeom prst="roundRect">
            <a:avLst/>
          </a:prstGeom>
          <a:solidFill>
            <a:schemeClr val="bg2">
              <a:lumMod val="90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smtClean="0">
              <a:latin typeface="Times New Roman" panose="02020603050405020304" pitchFamily="18" charset="0"/>
              <a:cs typeface="Times New Roman" panose="02020603050405020304" pitchFamily="18" charset="0"/>
            </a:endParaRPr>
          </a:p>
          <a:p>
            <a:pPr algn="ctr"/>
            <a:r>
              <a:rPr lang="uz-Latn-UZ" dirty="0" smtClean="0">
                <a:solidFill>
                  <a:schemeClr val="tx1"/>
                </a:solidFill>
                <a:latin typeface="Times New Roman" panose="02020603050405020304" pitchFamily="18" charset="0"/>
                <a:cs typeface="Times New Roman" panose="02020603050405020304" pitchFamily="18" charset="0"/>
              </a:rPr>
              <a:t>qator darajalarida kuzatiladigan mavsumiy tebranishlarini yaqqollashtirib tasvirlash va o‘lchash</a:t>
            </a:r>
            <a:endParaRPr lang="ru-RU" dirty="0" smtClean="0">
              <a:solidFill>
                <a:schemeClr val="tx1"/>
              </a:solidFill>
              <a:latin typeface="Times New Roman" panose="02020603050405020304" pitchFamily="18" charset="0"/>
              <a:cs typeface="Times New Roman" panose="02020603050405020304" pitchFamily="18" charset="0"/>
            </a:endParaRPr>
          </a:p>
          <a:p>
            <a:pPr algn="ctr"/>
            <a:endParaRPr lang="ru-RU" sz="2400" dirty="0">
              <a:latin typeface="Times New Roman" panose="02020603050405020304" pitchFamily="18" charset="0"/>
              <a:cs typeface="Times New Roman" panose="02020603050405020304" pitchFamily="18" charset="0"/>
            </a:endParaRPr>
          </a:p>
        </p:txBody>
      </p:sp>
      <p:sp>
        <p:nvSpPr>
          <p:cNvPr id="12" name="Скругленный прямоугольник 11"/>
          <p:cNvSpPr/>
          <p:nvPr/>
        </p:nvSpPr>
        <p:spPr>
          <a:xfrm>
            <a:off x="2500298" y="3786190"/>
            <a:ext cx="5672102" cy="866946"/>
          </a:xfrm>
          <a:prstGeom prst="roundRect">
            <a:avLst/>
          </a:prstGeom>
          <a:solidFill>
            <a:schemeClr val="bg2">
              <a:lumMod val="90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mavsumiylik</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ta’siridan</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ko‘rsatkichlarni</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tozalab</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ularning</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oyma-oy</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davrma-davr</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o‘zgarishlarini</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sof</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holda</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o‘lchash</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va</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amaliy</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masalalarini</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yechishda</a:t>
            </a:r>
            <a:r>
              <a:rPr lang="ru-RU"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foydalanish</a:t>
            </a:r>
            <a:endParaRPr lang="ru-RU" dirty="0">
              <a:latin typeface="Times New Roman" panose="02020603050405020304" pitchFamily="18" charset="0"/>
              <a:cs typeface="Times New Roman" panose="02020603050405020304" pitchFamily="18" charset="0"/>
            </a:endParaRPr>
          </a:p>
        </p:txBody>
      </p:sp>
      <p:sp>
        <p:nvSpPr>
          <p:cNvPr id="13" name="Скругленный прямоугольник 12"/>
          <p:cNvSpPr/>
          <p:nvPr/>
        </p:nvSpPr>
        <p:spPr>
          <a:xfrm>
            <a:off x="2500298" y="4929198"/>
            <a:ext cx="5672102" cy="1092090"/>
          </a:xfrm>
          <a:prstGeom prst="roundRect">
            <a:avLst/>
          </a:prstGeom>
          <a:solidFill>
            <a:schemeClr val="bg2">
              <a:lumMod val="90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16" name="Прямая соединительная линия 15"/>
          <p:cNvCxnSpPr>
            <a:stCxn id="4" idx="1"/>
          </p:cNvCxnSpPr>
          <p:nvPr/>
        </p:nvCxnSpPr>
        <p:spPr>
          <a:xfrm flipH="1" flipV="1">
            <a:off x="1357290" y="1285860"/>
            <a:ext cx="357190" cy="24034"/>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cxnSp>
        <p:nvCxnSpPr>
          <p:cNvPr id="18" name="Прямая соединительная линия 17"/>
          <p:cNvCxnSpPr/>
          <p:nvPr/>
        </p:nvCxnSpPr>
        <p:spPr>
          <a:xfrm rot="5400000">
            <a:off x="-785056" y="3285330"/>
            <a:ext cx="4286280" cy="1588"/>
          </a:xfrm>
          <a:prstGeom prst="line">
            <a:avLst/>
          </a:prstGeom>
          <a:ln>
            <a:solidFill>
              <a:schemeClr val="bg2">
                <a:lumMod val="90000"/>
              </a:schemeClr>
            </a:solidFill>
          </a:ln>
        </p:spPr>
        <p:style>
          <a:lnRef idx="1">
            <a:schemeClr val="accent1"/>
          </a:lnRef>
          <a:fillRef idx="0">
            <a:schemeClr val="accent1"/>
          </a:fillRef>
          <a:effectRef idx="0">
            <a:schemeClr val="accent1"/>
          </a:effectRef>
          <a:fontRef idx="minor">
            <a:schemeClr val="tx1"/>
          </a:fontRef>
        </p:style>
      </p:cxnSp>
      <p:sp>
        <p:nvSpPr>
          <p:cNvPr id="233476" name="Rectangle 4"/>
          <p:cNvSpPr>
            <a:spLocks noChangeArrowheads="1"/>
          </p:cNvSpPr>
          <p:nvPr/>
        </p:nvSpPr>
        <p:spPr bwMode="auto">
          <a:xfrm>
            <a:off x="0" y="0"/>
            <a:ext cx="232756"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Calibri" pitchFamily="34" charset="0"/>
                <a:ea typeface="Times New Roman" pitchFamily="18" charset="0"/>
                <a:cs typeface="Times New Roman" pitchFamily="18" charset="0"/>
              </a:rPr>
              <a:t>;</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2" name="Прямоугольник 21"/>
          <p:cNvSpPr/>
          <p:nvPr/>
        </p:nvSpPr>
        <p:spPr>
          <a:xfrm>
            <a:off x="2428860" y="4929198"/>
            <a:ext cx="5643602" cy="954107"/>
          </a:xfrm>
          <a:prstGeom prst="rect">
            <a:avLst/>
          </a:prstGeom>
        </p:spPr>
        <p:txBody>
          <a:bodyPr wrap="square">
            <a:spAutoFit/>
          </a:bodyPr>
          <a:lstStyle/>
          <a:p>
            <a:r>
              <a:rPr lang="en-US" dirty="0" smtClean="0">
                <a:latin typeface="Times New Roman" panose="02020603050405020304" pitchFamily="18" charset="0"/>
                <a:cs typeface="Times New Roman" panose="02020603050405020304" pitchFamily="18" charset="0"/>
              </a:rPr>
              <a:t>     </a:t>
            </a:r>
            <a:r>
              <a:rPr lang="uz-Latn-UZ" dirty="0" smtClean="0">
                <a:latin typeface="Times New Roman" panose="02020603050405020304" pitchFamily="18" charset="0"/>
                <a:cs typeface="Times New Roman" panose="02020603050405020304" pitchFamily="18" charset="0"/>
              </a:rPr>
              <a:t>iqtisodiy rivojlanish istiqbollarini belgilashda </a:t>
            </a:r>
            <a:r>
              <a:rPr lang="en-US" dirty="0" smtClean="0">
                <a:latin typeface="Times New Roman" panose="02020603050405020304" pitchFamily="18" charset="0"/>
                <a:cs typeface="Times New Roman" panose="02020603050405020304" pitchFamily="18" charset="0"/>
              </a:rPr>
              <a:t>         </a:t>
            </a:r>
            <a:r>
              <a:rPr lang="uz-Latn-UZ" dirty="0" smtClean="0">
                <a:latin typeface="Times New Roman" panose="02020603050405020304" pitchFamily="18" charset="0"/>
                <a:cs typeface="Times New Roman" panose="02020603050405020304" pitchFamily="18" charset="0"/>
              </a:rPr>
              <a:t>mavsumiy tebranishlarni hisobga olib tegishli ko‘rsatkichlarni aniqlash</a:t>
            </a:r>
            <a:r>
              <a:rPr lang="uz-Latn-UZ" sz="2000" dirty="0" smtClean="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p:txBody>
      </p:sp>
      <p:cxnSp>
        <p:nvCxnSpPr>
          <p:cNvPr id="24" name="Прямая со стрелкой 23"/>
          <p:cNvCxnSpPr>
            <a:stCxn id="8" idx="1"/>
            <a:endCxn id="8" idx="1"/>
          </p:cNvCxnSpPr>
          <p:nvPr/>
        </p:nvCxnSpPr>
        <p:spPr>
          <a:xfrm>
            <a:off x="2428860" y="3071810"/>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Прямая со стрелкой 26"/>
          <p:cNvCxnSpPr>
            <a:endCxn id="8" idx="1"/>
          </p:cNvCxnSpPr>
          <p:nvPr/>
        </p:nvCxnSpPr>
        <p:spPr>
          <a:xfrm>
            <a:off x="1357290" y="3071810"/>
            <a:ext cx="1071570" cy="0"/>
          </a:xfrm>
          <a:prstGeom prst="straightConnector1">
            <a:avLst/>
          </a:prstGeom>
          <a:ln>
            <a:solidFill>
              <a:schemeClr val="bg2">
                <a:lumMod val="9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1" name="Прямая со стрелкой 30"/>
          <p:cNvCxnSpPr>
            <a:stCxn id="12" idx="1"/>
            <a:endCxn id="12" idx="1"/>
          </p:cNvCxnSpPr>
          <p:nvPr/>
        </p:nvCxnSpPr>
        <p:spPr>
          <a:xfrm>
            <a:off x="2500298" y="4219663"/>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3" name="Прямая со стрелкой 32"/>
          <p:cNvCxnSpPr>
            <a:endCxn id="12" idx="1"/>
          </p:cNvCxnSpPr>
          <p:nvPr/>
        </p:nvCxnSpPr>
        <p:spPr>
          <a:xfrm>
            <a:off x="1357290" y="4214819"/>
            <a:ext cx="1143008" cy="4844"/>
          </a:xfrm>
          <a:prstGeom prst="straightConnector1">
            <a:avLst/>
          </a:prstGeom>
          <a:ln>
            <a:solidFill>
              <a:schemeClr val="bg2">
                <a:lumMod val="9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7" name="Прямая со стрелкой 36"/>
          <p:cNvCxnSpPr/>
          <p:nvPr/>
        </p:nvCxnSpPr>
        <p:spPr>
          <a:xfrm>
            <a:off x="1357290" y="5429264"/>
            <a:ext cx="1071570" cy="1588"/>
          </a:xfrm>
          <a:prstGeom prst="straightConnector1">
            <a:avLst/>
          </a:prstGeom>
          <a:ln>
            <a:solidFill>
              <a:schemeClr val="bg2">
                <a:lumMod val="90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Скругленный прямоугольник 3"/>
          <p:cNvSpPr/>
          <p:nvPr/>
        </p:nvSpPr>
        <p:spPr>
          <a:xfrm>
            <a:off x="928662" y="1571612"/>
            <a:ext cx="7572428" cy="28575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600" dirty="0" smtClean="0">
                <a:latin typeface="Times New Roman" pitchFamily="18" charset="0"/>
                <a:cs typeface="Times New Roman" pitchFamily="18" charset="0"/>
              </a:rPr>
              <a:t>E’TIBORINGIZ UCHUN RAXMAT</a:t>
            </a:r>
            <a:endParaRPr lang="ru-RU" sz="6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444</TotalTime>
  <Words>1153</Words>
  <Application>Microsoft Office PowerPoint</Application>
  <PresentationFormat>Экран (4:3)</PresentationFormat>
  <Paragraphs>247</Paragraphs>
  <Slides>31</Slides>
  <Notes>0</Notes>
  <HiddenSlides>0</HiddenSlides>
  <MMClips>0</MMClips>
  <ScaleCrop>false</ScaleCrop>
  <HeadingPairs>
    <vt:vector size="8" baseType="variant">
      <vt:variant>
        <vt:lpstr>Использованные шрифты</vt:lpstr>
      </vt:variant>
      <vt:variant>
        <vt:i4>9</vt:i4>
      </vt:variant>
      <vt:variant>
        <vt:lpstr>Тема</vt:lpstr>
      </vt:variant>
      <vt:variant>
        <vt:i4>1</vt:i4>
      </vt:variant>
      <vt:variant>
        <vt:lpstr>Внедренные серверы OLE</vt:lpstr>
      </vt:variant>
      <vt:variant>
        <vt:i4>2</vt:i4>
      </vt:variant>
      <vt:variant>
        <vt:lpstr>Заголовки слайдов</vt:lpstr>
      </vt:variant>
      <vt:variant>
        <vt:i4>31</vt:i4>
      </vt:variant>
    </vt:vector>
  </HeadingPairs>
  <TitlesOfParts>
    <vt:vector size="43" baseType="lpstr">
      <vt:lpstr>Arial</vt:lpstr>
      <vt:lpstr>Calibri</vt:lpstr>
      <vt:lpstr>Lucida Sans Unicode</vt:lpstr>
      <vt:lpstr>Symbol</vt:lpstr>
      <vt:lpstr>Times New Roman</vt:lpstr>
      <vt:lpstr>TimesNewRomanPSMT</vt:lpstr>
      <vt:lpstr>Verdana</vt:lpstr>
      <vt:lpstr>Wingdings 2</vt:lpstr>
      <vt:lpstr>Wingdings 3</vt:lpstr>
      <vt:lpstr>Открытая</vt:lpstr>
      <vt:lpstr>Уравнение</vt:lpstr>
      <vt:lpstr>Формула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Обид ака</dc:creator>
  <cp:lastModifiedBy>Пользователь</cp:lastModifiedBy>
  <cp:revision>67</cp:revision>
  <dcterms:created xsi:type="dcterms:W3CDTF">2012-12-06T09:01:52Z</dcterms:created>
  <dcterms:modified xsi:type="dcterms:W3CDTF">2023-11-17T05:26:06Z</dcterms:modified>
</cp:coreProperties>
</file>